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diagrams/data1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0.xml" ContentType="application/vnd.openxmlformats-officedocument.drawingml.diagramData+xml"/>
  <Override PartName="/ppt/diagrams/data13.xml" ContentType="application/vnd.openxmlformats-officedocument.drawingml.diagramData+xml"/>
  <Override PartName="/ppt/diagrams/data9.xml" ContentType="application/vnd.openxmlformats-officedocument.drawingml.diagramData+xml"/>
  <Override PartName="/ppt/diagrams/data8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layout5.xml" ContentType="application/vnd.openxmlformats-officedocument.drawingml.diagramLayout+xml"/>
  <Override PartName="/ppt/diagrams/drawing3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diagrams/colors3.xml" ContentType="application/vnd.openxmlformats-officedocument.drawingml.diagramColors+xml"/>
  <Override PartName="/ppt/diagrams/drawing2.xml" ContentType="application/vnd.ms-office.drawingml.diagramDrawing+xml"/>
  <Override PartName="/ppt/handoutMasters/handoutMaster1.xml" ContentType="application/vnd.openxmlformats-officedocument.presentationml.handoutMaster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theme/theme3.xml" ContentType="application/vnd.openxmlformats-officedocument.theme+xml"/>
  <Override PartName="/ppt/theme/theme2.xml" ContentType="application/vnd.openxmlformats-officedocument.theme+xml"/>
  <Override PartName="/ppt/diagrams/layout2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colors2.xml" ContentType="application/vnd.openxmlformats-officedocument.drawingml.diagramColors+xml"/>
  <Override PartName="/ppt/diagrams/colors8.xml" ContentType="application/vnd.openxmlformats-officedocument.drawingml.diagramColors+xml"/>
  <Override PartName="/ppt/diagrams/quickStyle8.xml" ContentType="application/vnd.openxmlformats-officedocument.drawingml.diagramStyle+xml"/>
  <Override PartName="/ppt/diagrams/layout8.xml" ContentType="application/vnd.openxmlformats-officedocument.drawingml.diagramLayout+xml"/>
  <Override PartName="/ppt/diagrams/quickStyle4.xml" ContentType="application/vnd.openxmlformats-officedocument.drawingml.diagramStyle+xml"/>
  <Override PartName="/ppt/diagrams/drawing8.xml" ContentType="application/vnd.ms-office.drawingml.diagramDrawing+xml"/>
  <Override PartName="/ppt/diagrams/layout4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colors4.xml" ContentType="application/vnd.openxmlformats-officedocument.drawingml.diagramColors+xml"/>
  <Override PartName="/ppt/diagrams/layout7.xml" ContentType="application/vnd.openxmlformats-officedocument.drawingml.diagramLayout+xml"/>
  <Override PartName="/ppt/diagrams/layout10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layout13.xml" ContentType="application/vnd.openxmlformats-officedocument.drawingml.diagramLayout+xml"/>
  <Override PartName="/ppt/diagrams/quickStyle12.xml" ContentType="application/vnd.openxmlformats-officedocument.drawingml.diagramStyle+xml"/>
  <Override PartName="/ppt/diagrams/layout12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heme/theme1.xml" ContentType="application/vnd.openxmlformats-officedocument.theme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colors13.xml" ContentType="application/vnd.openxmlformats-officedocument.drawingml.diagramColor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9"/>
  </p:notesMasterIdLst>
  <p:handoutMasterIdLst>
    <p:handoutMasterId r:id="rId20"/>
  </p:handoutMasterIdLst>
  <p:sldIdLst>
    <p:sldId id="256" r:id="rId2"/>
    <p:sldId id="357" r:id="rId3"/>
    <p:sldId id="364" r:id="rId4"/>
    <p:sldId id="365" r:id="rId5"/>
    <p:sldId id="366" r:id="rId6"/>
    <p:sldId id="367" r:id="rId7"/>
    <p:sldId id="368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39" r:id="rId18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 varScale="1">
        <p:scale>
          <a:sx n="169" d="100"/>
          <a:sy n="169" d="100"/>
        </p:scale>
        <p:origin x="47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1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rgbClr val="92D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GB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</a:t>
          </a:r>
          <a:endParaRPr lang="en-GB" sz="2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61E3C40-92EA-4C05-979D-F4954E179869}" type="presOf" srcId="{D05712BE-DFDA-4A04-8680-29A3CEB74E73}" destId="{72C992C3-8BDB-4305-94FB-3E929ABDA8E2}" srcOrd="0" destOrd="0" presId="urn:microsoft.com/office/officeart/2005/8/layout/equation1"/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D80926E5-E005-4577-AFFA-59CA464B1D06}" type="presOf" srcId="{FEB59956-8E42-4D20-9045-27A243C26EC7}" destId="{DC9F245E-178B-4D06-BEDC-DF47716D6A2D}" srcOrd="0" destOrd="0" presId="urn:microsoft.com/office/officeart/2005/8/layout/equation1"/>
    <dgm:cxn modelId="{635FCCD5-463E-40A6-AAD7-9AA5A2F0DF8F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GB" sz="2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</a:t>
          </a:r>
          <a:endParaRPr lang="en-GB" sz="20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753F3F8-C0B5-4583-8276-A1D0DE257C16}" type="presOf" srcId="{FEB59956-8E42-4D20-9045-27A243C26EC7}" destId="{DC9F245E-178B-4D06-BEDC-DF47716D6A2D}" srcOrd="0" destOrd="0" presId="urn:microsoft.com/office/officeart/2005/8/layout/equation1"/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FF34461B-96BF-487C-A27A-558845B2717D}" type="presOf" srcId="{D05712BE-DFDA-4A04-8680-29A3CEB74E73}" destId="{72C992C3-8BDB-4305-94FB-3E929ABDA8E2}" srcOrd="0" destOrd="0" presId="urn:microsoft.com/office/officeart/2005/8/layout/equation1"/>
    <dgm:cxn modelId="{A38D6690-0A82-4C82-889E-06DDB0642328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5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GB" sz="2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</a:t>
          </a:r>
          <a:endParaRPr lang="en-GB" sz="20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2653EC43-588D-4BA7-BE5E-7CB539641D7B}" type="presOf" srcId="{D05712BE-DFDA-4A04-8680-29A3CEB74E73}" destId="{72C992C3-8BDB-4305-94FB-3E929ABDA8E2}" srcOrd="0" destOrd="0" presId="urn:microsoft.com/office/officeart/2005/8/layout/equation1"/>
    <dgm:cxn modelId="{BF8E6B4B-8FD0-48CD-8BEC-792FD7E731E1}" type="presOf" srcId="{FEB59956-8E42-4D20-9045-27A243C26EC7}" destId="{DC9F245E-178B-4D06-BEDC-DF47716D6A2D}" srcOrd="0" destOrd="0" presId="urn:microsoft.com/office/officeart/2005/8/layout/equation1"/>
    <dgm:cxn modelId="{67802CC5-AD54-486C-8040-878B41F37742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5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GB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E</a:t>
          </a:r>
          <a:endParaRPr lang="en-GB" sz="2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FEB17354-0A2E-47F2-8073-125D0E5671E3}" type="presOf" srcId="{FEB59956-8E42-4D20-9045-27A243C26EC7}" destId="{DC9F245E-178B-4D06-BEDC-DF47716D6A2D}" srcOrd="0" destOrd="0" presId="urn:microsoft.com/office/officeart/2005/8/layout/equation1"/>
    <dgm:cxn modelId="{0DA47E6A-4EF0-4B3A-96C4-9B655E98009A}" type="presOf" srcId="{D05712BE-DFDA-4A04-8680-29A3CEB74E73}" destId="{72C992C3-8BDB-4305-94FB-3E929ABDA8E2}" srcOrd="0" destOrd="0" presId="urn:microsoft.com/office/officeart/2005/8/layout/equation1"/>
    <dgm:cxn modelId="{D680BA1A-1144-498C-9E29-0BF17A8C2E08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GB" sz="2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</a:t>
          </a:r>
          <a:endParaRPr lang="en-GB" sz="20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5097B79-512D-471E-B19A-F532E3D8E60C}" type="presOf" srcId="{D05712BE-DFDA-4A04-8680-29A3CEB74E73}" destId="{72C992C3-8BDB-4305-94FB-3E929ABDA8E2}" srcOrd="0" destOrd="0" presId="urn:microsoft.com/office/officeart/2005/8/layout/equation1"/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2B542722-706E-4594-84E8-8787B8349525}" type="presOf" srcId="{FEB59956-8E42-4D20-9045-27A243C26EC7}" destId="{DC9F245E-178B-4D06-BEDC-DF47716D6A2D}" srcOrd="0" destOrd="0" presId="urn:microsoft.com/office/officeart/2005/8/layout/equation1"/>
    <dgm:cxn modelId="{ACD0C8B4-8114-422A-9C5F-CEE566F6E2C4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GB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</a:t>
          </a:r>
          <a:endParaRPr lang="en-GB" sz="2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51F1FAF6-67F9-42A6-8965-4F2A498E2D2A}" type="presOf" srcId="{D05712BE-DFDA-4A04-8680-29A3CEB74E73}" destId="{72C992C3-8BDB-4305-94FB-3E929ABDA8E2}" srcOrd="0" destOrd="0" presId="urn:microsoft.com/office/officeart/2005/8/layout/equation1"/>
    <dgm:cxn modelId="{43398075-CE09-4DB4-BACD-2453AE5482E7}" type="presOf" srcId="{FEB59956-8E42-4D20-9045-27A243C26EC7}" destId="{DC9F245E-178B-4D06-BEDC-DF47716D6A2D}" srcOrd="0" destOrd="0" presId="urn:microsoft.com/office/officeart/2005/8/layout/equation1"/>
    <dgm:cxn modelId="{B073FA60-D1BB-4D6E-ADC1-4DCB537D944E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GB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</a:t>
          </a:r>
          <a:endParaRPr lang="en-GB" sz="2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C0ABCE5E-FA95-462D-8E5A-F0E7656F1CA8}" type="presOf" srcId="{FEB59956-8E42-4D20-9045-27A243C26EC7}" destId="{DC9F245E-178B-4D06-BEDC-DF47716D6A2D}" srcOrd="0" destOrd="0" presId="urn:microsoft.com/office/officeart/2005/8/layout/equation1"/>
    <dgm:cxn modelId="{E156674D-41B2-4B37-AC8A-EB65DF92378C}" type="presOf" srcId="{D05712BE-DFDA-4A04-8680-29A3CEB74E73}" destId="{72C992C3-8BDB-4305-94FB-3E929ABDA8E2}" srcOrd="0" destOrd="0" presId="urn:microsoft.com/office/officeart/2005/8/layout/equation1"/>
    <dgm:cxn modelId="{FCC1B159-B366-4EC4-A534-7445947FCCE7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rgbClr val="7030A0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GB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</a:t>
          </a:r>
          <a:endParaRPr lang="en-GB" sz="2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394A6341-A0BA-4F0C-91D5-69AE2F1B972D}" type="presOf" srcId="{D05712BE-DFDA-4A04-8680-29A3CEB74E73}" destId="{72C992C3-8BDB-4305-94FB-3E929ABDA8E2}" srcOrd="0" destOrd="0" presId="urn:microsoft.com/office/officeart/2005/8/layout/equation1"/>
    <dgm:cxn modelId="{D893E70E-DC77-4441-AE5F-6A8BF782B4AF}" type="presOf" srcId="{FEB59956-8E42-4D20-9045-27A243C26EC7}" destId="{DC9F245E-178B-4D06-BEDC-DF47716D6A2D}" srcOrd="0" destOrd="0" presId="urn:microsoft.com/office/officeart/2005/8/layout/equation1"/>
    <dgm:cxn modelId="{F3EA6147-BE8D-4FAD-A021-EF7DBA3A9BC2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GB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E</a:t>
          </a:r>
          <a:endParaRPr lang="en-GB" sz="24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D89974BB-F90D-4861-9534-2B21EC493371}" type="presOf" srcId="{FEB59956-8E42-4D20-9045-27A243C26EC7}" destId="{DC9F245E-178B-4D06-BEDC-DF47716D6A2D}" srcOrd="0" destOrd="0" presId="urn:microsoft.com/office/officeart/2005/8/layout/equation1"/>
    <dgm:cxn modelId="{5A9B7281-BFA4-45DC-AF29-7B324DF4E1E0}" type="presOf" srcId="{D05712BE-DFDA-4A04-8680-29A3CEB74E73}" destId="{72C992C3-8BDB-4305-94FB-3E929ABDA8E2}" srcOrd="0" destOrd="0" presId="urn:microsoft.com/office/officeart/2005/8/layout/equation1"/>
    <dgm:cxn modelId="{880A5401-0E92-457B-8972-F0AB93DE9A37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rgbClr val="92D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GB" sz="2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</a:t>
          </a:r>
          <a:endParaRPr lang="en-GB" sz="20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 custLinFactY="50147" custLinFactNeighborX="2585" custLinFactNeighborY="10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AEFD1C23-0518-4137-B442-96F9C0E2794E}" type="presOf" srcId="{D05712BE-DFDA-4A04-8680-29A3CEB74E73}" destId="{72C992C3-8BDB-4305-94FB-3E929ABDA8E2}" srcOrd="0" destOrd="0" presId="urn:microsoft.com/office/officeart/2005/8/layout/equation1"/>
    <dgm:cxn modelId="{A27B9C3A-2528-4C87-A3EF-C8C9AFFA768B}" type="presOf" srcId="{FEB59956-8E42-4D20-9045-27A243C26EC7}" destId="{DC9F245E-178B-4D06-BEDC-DF47716D6A2D}" srcOrd="0" destOrd="0" presId="urn:microsoft.com/office/officeart/2005/8/layout/equation1"/>
    <dgm:cxn modelId="{A25332EB-7B44-4F84-B84B-D0CF533D2766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rgbClr val="92D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GB" sz="2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</a:t>
          </a:r>
          <a:endParaRPr lang="en-GB" sz="20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 custLinFactY="50147" custLinFactNeighborX="2585" custLinFactNeighborY="10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ABD6FC5-0163-4BE2-926D-33EAFC38202E}" type="presOf" srcId="{D05712BE-DFDA-4A04-8680-29A3CEB74E73}" destId="{72C992C3-8BDB-4305-94FB-3E929ABDA8E2}" srcOrd="0" destOrd="0" presId="urn:microsoft.com/office/officeart/2005/8/layout/equation1"/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2CFEB7B8-560D-4A8B-90DB-041DE62331E8}" type="presOf" srcId="{FEB59956-8E42-4D20-9045-27A243C26EC7}" destId="{DC9F245E-178B-4D06-BEDC-DF47716D6A2D}" srcOrd="0" destOrd="0" presId="urn:microsoft.com/office/officeart/2005/8/layout/equation1"/>
    <dgm:cxn modelId="{B2A119A5-F51A-4E43-A546-E378F2CD3F21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GB" sz="2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</a:t>
          </a:r>
          <a:endParaRPr lang="en-GB" sz="20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B4117E7-8797-4A82-9EAF-4C4F78B8C99D}" type="presOf" srcId="{D05712BE-DFDA-4A04-8680-29A3CEB74E73}" destId="{72C992C3-8BDB-4305-94FB-3E929ABDA8E2}" srcOrd="0" destOrd="0" presId="urn:microsoft.com/office/officeart/2005/8/layout/equation1"/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CEDF1D0B-05C2-4A44-9BA1-18639C114EC8}" type="presOf" srcId="{FEB59956-8E42-4D20-9045-27A243C26EC7}" destId="{DC9F245E-178B-4D06-BEDC-DF47716D6A2D}" srcOrd="0" destOrd="0" presId="urn:microsoft.com/office/officeart/2005/8/layout/equation1"/>
    <dgm:cxn modelId="{A847B461-99A7-4351-BE2E-F7594EF0BB19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4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05712BE-DFDA-4A04-8680-29A3CEB74E73}" type="doc">
      <dgm:prSet loTypeId="urn:microsoft.com/office/officeart/2005/8/layout/equation1" loCatId="process" qsTypeId="urn:microsoft.com/office/officeart/2005/8/quickstyle/3d3" qsCatId="3D" csTypeId="urn:microsoft.com/office/officeart/2005/8/colors/accent1_2" csCatId="accent1" phldr="1"/>
      <dgm:spPr/>
    </dgm:pt>
    <dgm:pt modelId="{FEB59956-8E42-4D20-9045-27A243C26EC7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GB" sz="2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</a:t>
          </a:r>
          <a:endParaRPr lang="en-GB" sz="20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8F7AA7-D55E-457F-BD5B-68EA867F8F4B}" type="parTrans" cxnId="{1E8461FA-3847-434A-80DF-2474A25B5A8D}">
      <dgm:prSet/>
      <dgm:spPr/>
      <dgm:t>
        <a:bodyPr/>
        <a:lstStyle/>
        <a:p>
          <a:endParaRPr lang="en-GB"/>
        </a:p>
      </dgm:t>
    </dgm:pt>
    <dgm:pt modelId="{375A8864-949D-420B-90BC-340483EE126D}" type="sibTrans" cxnId="{1E8461FA-3847-434A-80DF-2474A25B5A8D}">
      <dgm:prSet/>
      <dgm:spPr/>
      <dgm:t>
        <a:bodyPr/>
        <a:lstStyle/>
        <a:p>
          <a:endParaRPr lang="en-GB"/>
        </a:p>
      </dgm:t>
    </dgm:pt>
    <dgm:pt modelId="{72C992C3-8BDB-4305-94FB-3E929ABDA8E2}" type="pres">
      <dgm:prSet presAssocID="{D05712BE-DFDA-4A04-8680-29A3CEB74E73}" presName="linearFlow" presStyleCnt="0">
        <dgm:presLayoutVars>
          <dgm:dir/>
          <dgm:resizeHandles val="exact"/>
        </dgm:presLayoutVars>
      </dgm:prSet>
      <dgm:spPr/>
    </dgm:pt>
    <dgm:pt modelId="{DC9F245E-178B-4D06-BEDC-DF47716D6A2D}" type="pres">
      <dgm:prSet presAssocID="{FEB59956-8E42-4D20-9045-27A243C26EC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8461FA-3847-434A-80DF-2474A25B5A8D}" srcId="{D05712BE-DFDA-4A04-8680-29A3CEB74E73}" destId="{FEB59956-8E42-4D20-9045-27A243C26EC7}" srcOrd="0" destOrd="0" parTransId="{A98F7AA7-D55E-457F-BD5B-68EA867F8F4B}" sibTransId="{375A8864-949D-420B-90BC-340483EE126D}"/>
    <dgm:cxn modelId="{7D152627-1D58-4784-A605-E0ECA1F0D97A}" type="presOf" srcId="{D05712BE-DFDA-4A04-8680-29A3CEB74E73}" destId="{72C992C3-8BDB-4305-94FB-3E929ABDA8E2}" srcOrd="0" destOrd="0" presId="urn:microsoft.com/office/officeart/2005/8/layout/equation1"/>
    <dgm:cxn modelId="{BC930681-E45B-427B-A640-148A5B8DB993}" type="presOf" srcId="{FEB59956-8E42-4D20-9045-27A243C26EC7}" destId="{DC9F245E-178B-4D06-BEDC-DF47716D6A2D}" srcOrd="0" destOrd="0" presId="urn:microsoft.com/office/officeart/2005/8/layout/equation1"/>
    <dgm:cxn modelId="{3BBD1296-0784-4E77-ABB6-69F53B5BB027}" type="presParOf" srcId="{72C992C3-8BDB-4305-94FB-3E929ABDA8E2}" destId="{DC9F245E-178B-4D06-BEDC-DF47716D6A2D}" srcOrd="0" destOrd="0" presId="urn:microsoft.com/office/officeart/2005/8/layout/equati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4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76" y="30338"/>
          <a:ext cx="361596" cy="361596"/>
        </a:xfrm>
        <a:prstGeom prst="ellipse">
          <a:avLst/>
        </a:prstGeom>
        <a:solidFill>
          <a:srgbClr val="92D050"/>
        </a:solidFill>
        <a:ln>
          <a:solidFill>
            <a:srgbClr val="00B050"/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</a:t>
          </a:r>
          <a:endParaRPr lang="en-GB" sz="2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53131" y="83293"/>
        <a:ext cx="255686" cy="2556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44" y="25543"/>
          <a:ext cx="294985" cy="294985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</a:t>
          </a:r>
          <a:endParaRPr lang="en-GB" sz="20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43344" y="68743"/>
        <a:ext cx="208585" cy="2085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44" y="25543"/>
          <a:ext cx="294985" cy="294985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</a:t>
          </a:r>
          <a:endParaRPr lang="en-GB" sz="20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43344" y="68743"/>
        <a:ext cx="208585" cy="2085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76" y="30338"/>
          <a:ext cx="361596" cy="361596"/>
        </a:xfrm>
        <a:prstGeom prst="ellipse">
          <a:avLst/>
        </a:prstGeom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E</a:t>
          </a:r>
          <a:endParaRPr lang="en-GB" sz="2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53131" y="83293"/>
        <a:ext cx="255686" cy="2556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30" y="44579"/>
          <a:ext cx="266438" cy="266438"/>
        </a:xfrm>
        <a:prstGeom prst="ellipse">
          <a:avLst/>
        </a:prstGeom>
        <a:solidFill>
          <a:srgbClr val="00B0F0"/>
        </a:solidFill>
        <a:ln>
          <a:solidFill>
            <a:srgbClr val="00B0F0"/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</a:t>
          </a:r>
          <a:endParaRPr lang="en-GB" sz="20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9149" y="83598"/>
        <a:ext cx="188400" cy="188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76" y="30338"/>
          <a:ext cx="361596" cy="361596"/>
        </a:xfrm>
        <a:prstGeom prst="ellipse">
          <a:avLst/>
        </a:prstGeom>
        <a:solidFill>
          <a:srgbClr val="00B0F0"/>
        </a:solidFill>
        <a:ln>
          <a:solidFill>
            <a:srgbClr val="00B0F0"/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</a:t>
          </a:r>
          <a:endParaRPr lang="en-GB" sz="2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53131" y="83293"/>
        <a:ext cx="255686" cy="2556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76" y="30338"/>
          <a:ext cx="361596" cy="361596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</a:t>
          </a:r>
          <a:endParaRPr lang="en-GB" sz="2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53131" y="83293"/>
        <a:ext cx="255686" cy="2556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76" y="30338"/>
          <a:ext cx="361596" cy="361596"/>
        </a:xfrm>
        <a:prstGeom prst="ellipse">
          <a:avLst/>
        </a:prstGeom>
        <a:solidFill>
          <a:srgbClr val="7030A0"/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</a:t>
          </a:r>
          <a:endParaRPr lang="en-GB" sz="2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53131" y="83293"/>
        <a:ext cx="255686" cy="2556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76" y="30338"/>
          <a:ext cx="361596" cy="361596"/>
        </a:xfrm>
        <a:prstGeom prst="ellipse">
          <a:avLst/>
        </a:prstGeom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E</a:t>
          </a:r>
          <a:endParaRPr lang="en-GB" sz="24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53131" y="83293"/>
        <a:ext cx="255686" cy="2556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269" y="70118"/>
          <a:ext cx="275954" cy="275954"/>
        </a:xfrm>
        <a:prstGeom prst="ellipse">
          <a:avLst/>
        </a:prstGeom>
        <a:solidFill>
          <a:srgbClr val="92D050"/>
        </a:solidFill>
        <a:ln>
          <a:solidFill>
            <a:srgbClr val="00B050"/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</a:t>
          </a:r>
          <a:endParaRPr lang="en-GB" sz="20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40682" y="110531"/>
        <a:ext cx="195128" cy="1951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269" y="70118"/>
          <a:ext cx="275954" cy="275954"/>
        </a:xfrm>
        <a:prstGeom prst="ellipse">
          <a:avLst/>
        </a:prstGeom>
        <a:solidFill>
          <a:srgbClr val="92D050"/>
        </a:solidFill>
        <a:ln>
          <a:solidFill>
            <a:srgbClr val="00B050"/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</a:t>
          </a:r>
          <a:endParaRPr lang="en-GB" sz="20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40682" y="110531"/>
        <a:ext cx="195128" cy="1951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30" y="44579"/>
          <a:ext cx="266438" cy="266438"/>
        </a:xfrm>
        <a:prstGeom prst="ellipse">
          <a:avLst/>
        </a:prstGeom>
        <a:solidFill>
          <a:srgbClr val="00B0F0"/>
        </a:solidFill>
        <a:ln>
          <a:solidFill>
            <a:srgbClr val="00B0F0"/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</a:t>
          </a:r>
          <a:endParaRPr lang="en-GB" sz="20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9149" y="83598"/>
        <a:ext cx="188400" cy="188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F245E-178B-4D06-BEDC-DF47716D6A2D}">
      <dsp:nvSpPr>
        <dsp:cNvPr id="0" name=""/>
        <dsp:cNvSpPr/>
      </dsp:nvSpPr>
      <dsp:spPr>
        <a:xfrm>
          <a:off x="144" y="25543"/>
          <a:ext cx="294985" cy="294985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</a:t>
          </a:r>
          <a:endParaRPr lang="en-GB" sz="20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43344" y="68743"/>
        <a:ext cx="208585" cy="208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11/12/2014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12/11/2014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12/11/2014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12/11/2014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actical and Strategic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Tactical and Strategic AI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9118" y="4443958"/>
            <a:ext cx="795639" cy="5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ard Game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Board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Game AI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8384" y="4443958"/>
            <a:ext cx="959805" cy="5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71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12/11/2014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12/11/2014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boardgames.lovetoknow.com/Othello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26" Type="http://schemas.openxmlformats.org/officeDocument/2006/relationships/diagramLayout" Target="../diagrams/layout5.xml"/><Relationship Id="rId39" Type="http://schemas.microsoft.com/office/2007/relationships/diagramDrawing" Target="../diagrams/drawing7.xml"/><Relationship Id="rId21" Type="http://schemas.openxmlformats.org/officeDocument/2006/relationships/diagramLayout" Target="../diagrams/layout4.xml"/><Relationship Id="rId34" Type="http://schemas.microsoft.com/office/2007/relationships/diagramDrawing" Target="../diagrams/drawing6.xml"/><Relationship Id="rId42" Type="http://schemas.openxmlformats.org/officeDocument/2006/relationships/diagramQuickStyle" Target="../diagrams/quickStyle8.xml"/><Relationship Id="rId47" Type="http://schemas.openxmlformats.org/officeDocument/2006/relationships/diagramQuickStyle" Target="../diagrams/quickStyle9.xml"/><Relationship Id="rId50" Type="http://schemas.openxmlformats.org/officeDocument/2006/relationships/diagramData" Target="../diagrams/data10.xml"/><Relationship Id="rId55" Type="http://schemas.openxmlformats.org/officeDocument/2006/relationships/diagramData" Target="../diagrams/data11.xml"/><Relationship Id="rId63" Type="http://schemas.openxmlformats.org/officeDocument/2006/relationships/diagramColors" Target="../diagrams/colors12.xml"/><Relationship Id="rId68" Type="http://schemas.openxmlformats.org/officeDocument/2006/relationships/diagramColors" Target="../diagrams/colors13.xm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8.jpeg"/><Relationship Id="rId16" Type="http://schemas.openxmlformats.org/officeDocument/2006/relationships/diagramLayout" Target="../diagrams/layout3.xml"/><Relationship Id="rId29" Type="http://schemas.microsoft.com/office/2007/relationships/diagramDrawing" Target="../diagrams/drawing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24" Type="http://schemas.microsoft.com/office/2007/relationships/diagramDrawing" Target="../diagrams/drawing4.xml"/><Relationship Id="rId32" Type="http://schemas.openxmlformats.org/officeDocument/2006/relationships/diagramQuickStyle" Target="../diagrams/quickStyle6.xml"/><Relationship Id="rId37" Type="http://schemas.openxmlformats.org/officeDocument/2006/relationships/diagramQuickStyle" Target="../diagrams/quickStyle7.xml"/><Relationship Id="rId40" Type="http://schemas.openxmlformats.org/officeDocument/2006/relationships/diagramData" Target="../diagrams/data8.xml"/><Relationship Id="rId45" Type="http://schemas.openxmlformats.org/officeDocument/2006/relationships/diagramData" Target="../diagrams/data9.xml"/><Relationship Id="rId53" Type="http://schemas.openxmlformats.org/officeDocument/2006/relationships/diagramColors" Target="../diagrams/colors10.xml"/><Relationship Id="rId58" Type="http://schemas.openxmlformats.org/officeDocument/2006/relationships/diagramColors" Target="../diagrams/colors11.xml"/><Relationship Id="rId66" Type="http://schemas.openxmlformats.org/officeDocument/2006/relationships/diagramLayout" Target="../diagrams/layout13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28" Type="http://schemas.openxmlformats.org/officeDocument/2006/relationships/diagramColors" Target="../diagrams/colors5.xml"/><Relationship Id="rId36" Type="http://schemas.openxmlformats.org/officeDocument/2006/relationships/diagramLayout" Target="../diagrams/layout7.xml"/><Relationship Id="rId49" Type="http://schemas.microsoft.com/office/2007/relationships/diagramDrawing" Target="../diagrams/drawing9.xml"/><Relationship Id="rId57" Type="http://schemas.openxmlformats.org/officeDocument/2006/relationships/diagramQuickStyle" Target="../diagrams/quickStyle11.xml"/><Relationship Id="rId61" Type="http://schemas.openxmlformats.org/officeDocument/2006/relationships/diagramLayout" Target="../diagrams/layout12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31" Type="http://schemas.openxmlformats.org/officeDocument/2006/relationships/diagramLayout" Target="../diagrams/layout6.xml"/><Relationship Id="rId44" Type="http://schemas.microsoft.com/office/2007/relationships/diagramDrawing" Target="../diagrams/drawing8.xml"/><Relationship Id="rId52" Type="http://schemas.openxmlformats.org/officeDocument/2006/relationships/diagramQuickStyle" Target="../diagrams/quickStyle10.xml"/><Relationship Id="rId60" Type="http://schemas.openxmlformats.org/officeDocument/2006/relationships/diagramData" Target="../diagrams/data12.xml"/><Relationship Id="rId65" Type="http://schemas.openxmlformats.org/officeDocument/2006/relationships/diagramData" Target="../diagrams/data13.xml"/><Relationship Id="rId4" Type="http://schemas.openxmlformats.org/officeDocument/2006/relationships/image" Target="../media/image10.jpeg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diagramQuickStyle" Target="../diagrams/quickStyle4.xml"/><Relationship Id="rId27" Type="http://schemas.openxmlformats.org/officeDocument/2006/relationships/diagramQuickStyle" Target="../diagrams/quickStyle5.xml"/><Relationship Id="rId30" Type="http://schemas.openxmlformats.org/officeDocument/2006/relationships/diagramData" Target="../diagrams/data6.xml"/><Relationship Id="rId35" Type="http://schemas.openxmlformats.org/officeDocument/2006/relationships/diagramData" Target="../diagrams/data7.xml"/><Relationship Id="rId43" Type="http://schemas.openxmlformats.org/officeDocument/2006/relationships/diagramColors" Target="../diagrams/colors8.xml"/><Relationship Id="rId48" Type="http://schemas.openxmlformats.org/officeDocument/2006/relationships/diagramColors" Target="../diagrams/colors9.xml"/><Relationship Id="rId56" Type="http://schemas.openxmlformats.org/officeDocument/2006/relationships/diagramLayout" Target="../diagrams/layout11.xml"/><Relationship Id="rId64" Type="http://schemas.microsoft.com/office/2007/relationships/diagramDrawing" Target="../diagrams/drawing12.xml"/><Relationship Id="rId69" Type="http://schemas.microsoft.com/office/2007/relationships/diagramDrawing" Target="../diagrams/drawing13.xml"/><Relationship Id="rId8" Type="http://schemas.openxmlformats.org/officeDocument/2006/relationships/diagramColors" Target="../diagrams/colors1.xml"/><Relationship Id="rId51" Type="http://schemas.openxmlformats.org/officeDocument/2006/relationships/diagramLayout" Target="../diagrams/layout10.xml"/><Relationship Id="rId3" Type="http://schemas.openxmlformats.org/officeDocument/2006/relationships/image" Target="../media/image9.jpeg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5" Type="http://schemas.openxmlformats.org/officeDocument/2006/relationships/diagramData" Target="../diagrams/data5.xml"/><Relationship Id="rId33" Type="http://schemas.openxmlformats.org/officeDocument/2006/relationships/diagramColors" Target="../diagrams/colors6.xml"/><Relationship Id="rId38" Type="http://schemas.openxmlformats.org/officeDocument/2006/relationships/diagramColors" Target="../diagrams/colors7.xml"/><Relationship Id="rId46" Type="http://schemas.openxmlformats.org/officeDocument/2006/relationships/diagramLayout" Target="../diagrams/layout9.xml"/><Relationship Id="rId59" Type="http://schemas.microsoft.com/office/2007/relationships/diagramDrawing" Target="../diagrams/drawing11.xml"/><Relationship Id="rId67" Type="http://schemas.openxmlformats.org/officeDocument/2006/relationships/diagramQuickStyle" Target="../diagrams/quickStyle13.xml"/><Relationship Id="rId20" Type="http://schemas.openxmlformats.org/officeDocument/2006/relationships/diagramData" Target="../diagrams/data4.xml"/><Relationship Id="rId41" Type="http://schemas.openxmlformats.org/officeDocument/2006/relationships/diagramLayout" Target="../diagrams/layout8.xml"/><Relationship Id="rId54" Type="http://schemas.microsoft.com/office/2007/relationships/diagramDrawing" Target="../diagrams/drawing10.xml"/><Relationship Id="rId62" Type="http://schemas.openxmlformats.org/officeDocument/2006/relationships/diagramQuickStyle" Target="../diagrams/quickStyle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boardgames.lovetoknow.com/Othello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915566"/>
            <a:ext cx="4104456" cy="1344875"/>
          </a:xfrm>
        </p:spPr>
        <p:txBody>
          <a:bodyPr>
            <a:normAutofit fontScale="90000"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Tactical and Strategic AI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2643758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Trying to see and plan for the big picture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/>
          </p:cNvSpPr>
          <p:nvPr/>
        </p:nvSpPr>
        <p:spPr>
          <a:xfrm>
            <a:off x="2197968" y="51470"/>
            <a:ext cx="525435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Zero-sum Games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776" y="555526"/>
            <a:ext cx="52663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board game in which the win of one player is equivalent to the loss of the other player(s) is known as a zero-sum game (e.g. chess, but not some casino games where players compete against the house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a zero-sum game the focus can be on trying to win or make the opponent lose (the outcome is the same). In a non-zero-sum game, the focus should be on the player winning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complexity increases for games with more than two players (even in zero-sum games) as the best strategy may involve temporary alliances against a stronger opponent, etc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657779"/>
            <a:ext cx="2891543" cy="367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2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79512" y="4075792"/>
            <a:ext cx="3898168" cy="92333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Most common board game algorithms are for two-player, perfect information, zero-sum games.</a:t>
            </a:r>
          </a:p>
        </p:txBody>
      </p:sp>
      <p:pic>
        <p:nvPicPr>
          <p:cNvPr id="5" name="Picture 4" descr="http://www.battle.net/images/battle/war2/basic/pics/over/fog1.gif"/>
          <p:cNvPicPr>
            <a:picLocks noChangeAspect="1" noChangeArrowheads="1"/>
          </p:cNvPicPr>
          <p:nvPr/>
        </p:nvPicPr>
        <p:blipFill>
          <a:blip r:embed="rId2" cstate="print">
            <a:lum bright="30000" contrast="30000"/>
          </a:blip>
          <a:srcRect/>
          <a:stretch>
            <a:fillRect/>
          </a:stretch>
        </p:blipFill>
        <p:spPr bwMode="auto">
          <a:xfrm>
            <a:off x="8028384" y="123408"/>
            <a:ext cx="1017314" cy="1008251"/>
          </a:xfrm>
          <a:prstGeom prst="roundRect">
            <a:avLst>
              <a:gd name="adj" fmla="val 740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2"/>
          <p:cNvSpPr txBox="1">
            <a:spLocks/>
          </p:cNvSpPr>
          <p:nvPr/>
        </p:nvSpPr>
        <p:spPr>
          <a:xfrm>
            <a:off x="2197968" y="51470"/>
            <a:ext cx="525435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Perfect/Imperfect Information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776" y="555526"/>
            <a:ext cx="39701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many board games the entire state of the board is known (i.e. nothing is hidden) – known as </a:t>
            </a:r>
            <a:r>
              <a:rPr lang="en-GB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perfect information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This entails that every possible move is known and the outcome of that move can also be determined.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Games involving dice rolls or other forms of uncertainty are known as </a:t>
            </a:r>
            <a:r>
              <a:rPr lang="en-GB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imperfect information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524734"/>
            <a:ext cx="3773865" cy="3883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24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868144" y="207916"/>
            <a:ext cx="864824" cy="839236"/>
            <a:chOff x="5404171" y="2069492"/>
            <a:chExt cx="1086167" cy="1109641"/>
          </a:xfrm>
        </p:grpSpPr>
        <p:sp>
          <p:nvSpPr>
            <p:cNvPr id="5" name="TextBox 4"/>
            <p:cNvSpPr txBox="1"/>
            <p:nvPr/>
          </p:nvSpPr>
          <p:spPr>
            <a:xfrm>
              <a:off x="5408761" y="2070341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70380" y="2069492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36655" y="207075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06925" y="2440327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68544" y="243947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34818" y="2440740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04171" y="280938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65790" y="280853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32064" y="2809801"/>
              <a:ext cx="353683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25144" y="1512841"/>
            <a:ext cx="864824" cy="839236"/>
            <a:chOff x="5404171" y="2069492"/>
            <a:chExt cx="1086167" cy="1109641"/>
          </a:xfrm>
        </p:grpSpPr>
        <p:sp>
          <p:nvSpPr>
            <p:cNvPr id="15" name="TextBox 14"/>
            <p:cNvSpPr txBox="1"/>
            <p:nvPr/>
          </p:nvSpPr>
          <p:spPr>
            <a:xfrm>
              <a:off x="5408761" y="2070341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70380" y="2069492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36655" y="207075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06925" y="2440327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68544" y="243947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34818" y="2440740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04171" y="280938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65790" y="280853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32064" y="2809801"/>
              <a:ext cx="353683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868144" y="1512841"/>
            <a:ext cx="864824" cy="839236"/>
            <a:chOff x="5404171" y="2069492"/>
            <a:chExt cx="1086167" cy="1109641"/>
          </a:xfrm>
        </p:grpSpPr>
        <p:sp>
          <p:nvSpPr>
            <p:cNvPr id="25" name="TextBox 24"/>
            <p:cNvSpPr txBox="1"/>
            <p:nvPr/>
          </p:nvSpPr>
          <p:spPr>
            <a:xfrm>
              <a:off x="5408761" y="2070341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70380" y="2069492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36655" y="207075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06925" y="2440327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68544" y="243947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34818" y="2440740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04171" y="280938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65790" y="280853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32064" y="2809801"/>
              <a:ext cx="353683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10794" y="2779666"/>
            <a:ext cx="864824" cy="839236"/>
            <a:chOff x="5404171" y="2069492"/>
            <a:chExt cx="1086167" cy="1109641"/>
          </a:xfrm>
        </p:grpSpPr>
        <p:sp>
          <p:nvSpPr>
            <p:cNvPr id="35" name="TextBox 34"/>
            <p:cNvSpPr txBox="1"/>
            <p:nvPr/>
          </p:nvSpPr>
          <p:spPr>
            <a:xfrm>
              <a:off x="5408761" y="2070341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0380" y="2069492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36655" y="207075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06925" y="2440327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68544" y="243947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34818" y="2440740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04171" y="280938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65790" y="280853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32064" y="2809801"/>
              <a:ext cx="353683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601569" y="2779666"/>
            <a:ext cx="864824" cy="839236"/>
            <a:chOff x="5404171" y="2069492"/>
            <a:chExt cx="1086167" cy="1109641"/>
          </a:xfrm>
        </p:grpSpPr>
        <p:sp>
          <p:nvSpPr>
            <p:cNvPr id="45" name="TextBox 44"/>
            <p:cNvSpPr txBox="1"/>
            <p:nvPr/>
          </p:nvSpPr>
          <p:spPr>
            <a:xfrm>
              <a:off x="5408761" y="2070341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70380" y="2069492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36655" y="207075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06925" y="2440327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68544" y="2439476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134818" y="2440740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04171" y="280938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65790" y="2808539"/>
              <a:ext cx="353683" cy="369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32064" y="2809801"/>
              <a:ext cx="353683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01394" y="2714029"/>
            <a:ext cx="1474423" cy="904873"/>
            <a:chOff x="5412152" y="4000500"/>
            <a:chExt cx="1474423" cy="904873"/>
          </a:xfrm>
        </p:grpSpPr>
        <p:grpSp>
          <p:nvGrpSpPr>
            <p:cNvPr id="55" name="Group 54"/>
            <p:cNvGrpSpPr/>
            <p:nvPr/>
          </p:nvGrpSpPr>
          <p:grpSpPr>
            <a:xfrm>
              <a:off x="5412152" y="4066137"/>
              <a:ext cx="864824" cy="839236"/>
              <a:chOff x="5404171" y="2069492"/>
              <a:chExt cx="1086167" cy="1109641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5408761" y="2070341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770380" y="2069492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O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136655" y="2070756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O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406925" y="2440327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768544" y="2439476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X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134818" y="2440740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404171" y="2809389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765790" y="2808539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132064" y="2809801"/>
                <a:ext cx="35368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X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248400" y="4000500"/>
              <a:ext cx="638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smtClean="0"/>
                <a:t>...</a:t>
              </a:r>
              <a:endParaRPr lang="en-GB" sz="2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573118" y="2714029"/>
            <a:ext cx="1493474" cy="904873"/>
            <a:chOff x="7783876" y="4000500"/>
            <a:chExt cx="1493474" cy="904873"/>
          </a:xfrm>
        </p:grpSpPr>
        <p:grpSp>
          <p:nvGrpSpPr>
            <p:cNvPr id="67" name="Group 66"/>
            <p:cNvGrpSpPr/>
            <p:nvPr/>
          </p:nvGrpSpPr>
          <p:grpSpPr>
            <a:xfrm>
              <a:off x="7783876" y="4066137"/>
              <a:ext cx="864824" cy="839236"/>
              <a:chOff x="5404171" y="2069492"/>
              <a:chExt cx="1086167" cy="1109641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408761" y="2070341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770380" y="2069492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136655" y="2070756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O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406925" y="2440327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768544" y="2439476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X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134818" y="2440740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O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404171" y="2809389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765790" y="2808539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X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132064" y="2809801"/>
                <a:ext cx="35368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8639175" y="4000500"/>
              <a:ext cx="638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smtClean="0"/>
                <a:t>...</a:t>
              </a:r>
              <a:endParaRPr lang="en-GB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011143" y="1390054"/>
            <a:ext cx="1483949" cy="962023"/>
            <a:chOff x="7221901" y="2676525"/>
            <a:chExt cx="1483949" cy="962023"/>
          </a:xfrm>
        </p:grpSpPr>
        <p:grpSp>
          <p:nvGrpSpPr>
            <p:cNvPr id="79" name="Group 78"/>
            <p:cNvGrpSpPr/>
            <p:nvPr/>
          </p:nvGrpSpPr>
          <p:grpSpPr>
            <a:xfrm>
              <a:off x="7221901" y="2799312"/>
              <a:ext cx="864824" cy="839236"/>
              <a:chOff x="5404171" y="2069492"/>
              <a:chExt cx="1086167" cy="1109641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408761" y="2070341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X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770380" y="2069492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136655" y="2070756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O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406925" y="2440327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5768544" y="2439476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X</a:t>
                </a:r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134818" y="2440740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404171" y="2809389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765790" y="2808539"/>
                <a:ext cx="353683" cy="3693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132064" y="2809801"/>
                <a:ext cx="35368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GB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8067675" y="2676525"/>
              <a:ext cx="638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 smtClean="0"/>
                <a:t>...</a:t>
              </a:r>
              <a:endParaRPr lang="en-GB" sz="2400" b="1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643181" y="2350166"/>
            <a:ext cx="4155252" cy="429500"/>
            <a:chOff x="4853939" y="3636637"/>
            <a:chExt cx="4155252" cy="429500"/>
          </a:xfrm>
        </p:grpSpPr>
        <p:cxnSp>
          <p:nvCxnSpPr>
            <p:cNvPr id="91" name="Straight Arrow Connector 90"/>
            <p:cNvCxnSpPr/>
            <p:nvPr/>
          </p:nvCxnSpPr>
          <p:spPr>
            <a:xfrm rot="5400000">
              <a:off x="4895015" y="3596518"/>
              <a:ext cx="428543" cy="51069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rot="16200000" flipH="1">
              <a:off x="5390314" y="3611912"/>
              <a:ext cx="428543" cy="47990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16200000" flipH="1">
              <a:off x="5756147" y="3225377"/>
              <a:ext cx="362906" cy="120285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16200000" flipH="1">
              <a:off x="6661902" y="3483325"/>
              <a:ext cx="428543" cy="73708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6200000" flipH="1">
              <a:off x="7147676" y="2997550"/>
              <a:ext cx="428543" cy="170862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rot="16200000" flipH="1">
              <a:off x="7602423" y="2592775"/>
              <a:ext cx="362906" cy="245063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5157531" y="1045241"/>
            <a:ext cx="3026122" cy="467600"/>
            <a:chOff x="5368289" y="2331712"/>
            <a:chExt cx="3026122" cy="467600"/>
          </a:xfrm>
        </p:grpSpPr>
        <p:cxnSp>
          <p:nvCxnSpPr>
            <p:cNvPr id="98" name="Straight Arrow Connector 97"/>
            <p:cNvCxnSpPr/>
            <p:nvPr/>
          </p:nvCxnSpPr>
          <p:spPr>
            <a:xfrm rot="5400000">
              <a:off x="5704640" y="1996318"/>
              <a:ext cx="466643" cy="113934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rot="16200000" flipH="1">
              <a:off x="6276139" y="2564162"/>
              <a:ext cx="466643" cy="3655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rot="16200000" flipH="1">
              <a:off x="6847639" y="1992663"/>
              <a:ext cx="466643" cy="1146654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rot="16200000" flipH="1">
              <a:off x="7282918" y="1564075"/>
              <a:ext cx="343856" cy="187913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 Box 9"/>
          <p:cNvSpPr txBox="1">
            <a:spLocks noChangeArrowheads="1"/>
          </p:cNvSpPr>
          <p:nvPr/>
        </p:nvSpPr>
        <p:spPr bwMode="auto">
          <a:xfrm>
            <a:off x="4210794" y="3991971"/>
            <a:ext cx="2812797" cy="92333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The number of branches from each node is called the branching factor. </a:t>
            </a:r>
          </a:p>
        </p:txBody>
      </p:sp>
      <p:sp>
        <p:nvSpPr>
          <p:cNvPr id="103" name="Rectangle 2"/>
          <p:cNvSpPr txBox="1">
            <a:spLocks/>
          </p:cNvSpPr>
          <p:nvPr/>
        </p:nvSpPr>
        <p:spPr>
          <a:xfrm>
            <a:off x="2197968" y="51470"/>
            <a:ext cx="525435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Game Tree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69775" y="555526"/>
            <a:ext cx="36904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game tree represents the game evolution. Each node defines one possible board layout, with each branch representing a valid move.</a:t>
            </a: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terminal node represents an end-of-game state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Each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terminal position assigns a score to </a:t>
            </a:r>
            <a:r>
              <a:rPr lang="en-GB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each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player (e.g. +1 for a win, -1 for a loss, 0 for a draw, or some other numeric measure of the size of win).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zero-sum games, the total combined score will be zero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70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820347" y="267494"/>
            <a:ext cx="4144142" cy="327782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In the game of </a:t>
            </a:r>
            <a:r>
              <a:rPr lang="en-GB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Reversi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 the best mid-game strategy is to favour moves that minimise the number of own-coloured counters to maximize control (and hence counter count) in the end-game.</a:t>
            </a: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In Chess aspects measured within the static evaluation function can include tempo, board control, piece count, etc. Different AI personalities can be easily embedded, e.g. scoring bishops higher than knights, etc.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2197968" y="51470"/>
            <a:ext cx="525435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Move Evaluation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776" y="555526"/>
            <a:ext cx="454624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Board game AI should, given a defined board state, select the best move that is likely to lead towards a win. This is the job of a heuristic static evaluation function which scores a board position from the perspective of one player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Given a terminal node, the returned score will be the final score for the game. In non-terminal nodes, the score reflects how likely the player is to win from the position (returning an increasing score relative to the strength of the position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heuristic function is game specific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8" name="Picture 2" descr="adright">
            <a:hlinkClick r:id="rId2" tooltip="adright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4441" y="3795886"/>
            <a:ext cx="1407552" cy="932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4281" y="3805846"/>
            <a:ext cx="1197519" cy="922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15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minimax.hu/stuff/downloads/minimax_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812604">
            <a:off x="4396696" y="1083652"/>
            <a:ext cx="4889956" cy="2633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2"/>
          <p:cNvSpPr txBox="1">
            <a:spLocks/>
          </p:cNvSpPr>
          <p:nvPr/>
        </p:nvSpPr>
        <p:spPr>
          <a:xfrm>
            <a:off x="2197968" y="51470"/>
            <a:ext cx="525435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Minimaxing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Approach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776" y="555526"/>
            <a:ext cx="4906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minimaxing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approach operates by assuming each move of a player will be to maximize their score, whilst each move of the opponent will be to effectively minimise the player score (assuming a zero-sum game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Hence the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minimax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search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alternates between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maximising the player score on their turn and minimizing the player score on the opponents turn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By recording the net scores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and looking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number of turns ahead the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minimax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search can then select the best move the player should make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6"/>
          <p:cNvSpPr>
            <a:spLocks noChangeArrowheads="1"/>
          </p:cNvSpPr>
          <p:nvPr/>
        </p:nvSpPr>
        <p:spPr bwMode="auto">
          <a:xfrm>
            <a:off x="230995" y="2322401"/>
            <a:ext cx="3056538" cy="2642569"/>
          </a:xfrm>
          <a:prstGeom prst="roundRect">
            <a:avLst>
              <a:gd name="adj" fmla="val 600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AutoShape 16"/>
          <p:cNvSpPr>
            <a:spLocks noChangeArrowheads="1"/>
          </p:cNvSpPr>
          <p:nvPr/>
        </p:nvSpPr>
        <p:spPr bwMode="auto">
          <a:xfrm>
            <a:off x="3590925" y="239420"/>
            <a:ext cx="5467350" cy="4725550"/>
          </a:xfrm>
          <a:prstGeom prst="roundRect">
            <a:avLst>
              <a:gd name="adj" fmla="val 269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71714" y="212442"/>
            <a:ext cx="5173564" cy="471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[Score, Move] </a:t>
            </a:r>
            <a:r>
              <a:rPr lang="en-GB" sz="1400" b="1" dirty="0" err="1" smtClean="0">
                <a:latin typeface="Arial Narrow" pitchFamily="34" charset="0"/>
              </a:rPr>
              <a:t>minimax</a:t>
            </a:r>
            <a:r>
              <a:rPr lang="en-GB" sz="1400" dirty="0" smtClean="0">
                <a:latin typeface="Arial Narrow" pitchFamily="34" charset="0"/>
              </a:rPr>
              <a:t>(Board </a:t>
            </a:r>
            <a:r>
              <a:rPr lang="en-GB" sz="1400" dirty="0" err="1" smtClean="0">
                <a:latin typeface="Arial Narrow" pitchFamily="34" charset="0"/>
              </a:rPr>
              <a:t>boardState</a:t>
            </a:r>
            <a:r>
              <a:rPr lang="en-GB" sz="1400" dirty="0" smtClean="0">
                <a:latin typeface="Arial Narrow" pitchFamily="34" charset="0"/>
              </a:rPr>
              <a:t>, Player </a:t>
            </a:r>
            <a:r>
              <a:rPr lang="en-GB" sz="1400" dirty="0" err="1" smtClean="0">
                <a:latin typeface="Arial Narrow" pitchFamily="34" charset="0"/>
              </a:rPr>
              <a:t>player</a:t>
            </a:r>
            <a:r>
              <a:rPr lang="en-GB" sz="1400" dirty="0" smtClean="0">
                <a:latin typeface="Arial Narrow" pitchFamily="34" charset="0"/>
              </a:rPr>
              <a:t>, 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</a:t>
            </a:r>
            <a:r>
              <a:rPr lang="en-GB" sz="1400" dirty="0" err="1" smtClean="0">
                <a:latin typeface="Arial Narrow" pitchFamily="34" charset="0"/>
              </a:rPr>
              <a:t>int</a:t>
            </a:r>
            <a:r>
              <a:rPr lang="en-GB" sz="1400" dirty="0" smtClean="0">
                <a:latin typeface="Arial Narrow" pitchFamily="34" charset="0"/>
              </a:rPr>
              <a:t> </a:t>
            </a:r>
            <a:r>
              <a:rPr lang="en-GB" sz="1400" dirty="0" err="1" smtClean="0">
                <a:latin typeface="Arial Narrow" pitchFamily="34" charset="0"/>
              </a:rPr>
              <a:t>maxDepth</a:t>
            </a:r>
            <a:r>
              <a:rPr lang="en-GB" sz="1400" dirty="0" smtClean="0">
                <a:latin typeface="Arial Narrow" pitchFamily="34" charset="0"/>
              </a:rPr>
              <a:t>, </a:t>
            </a:r>
            <a:r>
              <a:rPr lang="en-GB" sz="1400" dirty="0" err="1" smtClean="0">
                <a:latin typeface="Arial Narrow" pitchFamily="34" charset="0"/>
              </a:rPr>
              <a:t>int</a:t>
            </a:r>
            <a:r>
              <a:rPr lang="en-GB" sz="1400" dirty="0" smtClean="0">
                <a:latin typeface="Arial Narrow" pitchFamily="34" charset="0"/>
              </a:rPr>
              <a:t> </a:t>
            </a:r>
            <a:r>
              <a:rPr lang="en-GB" sz="1400" dirty="0" err="1" smtClean="0">
                <a:latin typeface="Arial Narrow" pitchFamily="34" charset="0"/>
              </a:rPr>
              <a:t>currentDepth</a:t>
            </a:r>
            <a:r>
              <a:rPr lang="en-GB" sz="1400" dirty="0" smtClean="0">
                <a:latin typeface="Arial Narrow" pitchFamily="34" charset="0"/>
              </a:rPr>
              <a:t>) {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7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if(</a:t>
            </a:r>
            <a:r>
              <a:rPr lang="en-GB" sz="1400" dirty="0" err="1" smtClean="0">
                <a:latin typeface="Arial Narrow" pitchFamily="34" charset="0"/>
              </a:rPr>
              <a:t>boardState.gameOver</a:t>
            </a:r>
            <a:r>
              <a:rPr lang="en-GB" sz="1400" dirty="0" smtClean="0">
                <a:latin typeface="Arial Narrow" pitchFamily="34" charset="0"/>
              </a:rPr>
              <a:t>() || </a:t>
            </a:r>
            <a:r>
              <a:rPr lang="en-GB" sz="1400" dirty="0" err="1" smtClean="0">
                <a:latin typeface="Arial Narrow" pitchFamily="34" charset="0"/>
              </a:rPr>
              <a:t>currentDepth</a:t>
            </a:r>
            <a:r>
              <a:rPr lang="en-GB" sz="1400" dirty="0" smtClean="0">
                <a:latin typeface="Arial Narrow" pitchFamily="34" charset="0"/>
              </a:rPr>
              <a:t> == </a:t>
            </a:r>
            <a:r>
              <a:rPr lang="en-GB" sz="1400" dirty="0" err="1" smtClean="0">
                <a:latin typeface="Arial Narrow" pitchFamily="34" charset="0"/>
              </a:rPr>
              <a:t>maxDepth</a:t>
            </a:r>
            <a:r>
              <a:rPr lang="en-GB" sz="1400" dirty="0" smtClean="0">
                <a:latin typeface="Arial Narrow" pitchFamily="34" charset="0"/>
              </a:rPr>
              <a:t> )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return [</a:t>
            </a:r>
            <a:r>
              <a:rPr lang="en-GB" sz="1400" dirty="0" err="1" smtClean="0">
                <a:latin typeface="Arial Narrow" pitchFamily="34" charset="0"/>
              </a:rPr>
              <a:t>boardState.evaluate</a:t>
            </a:r>
            <a:r>
              <a:rPr lang="en-GB" sz="1400" dirty="0" smtClean="0">
                <a:latin typeface="Arial Narrow" pitchFamily="34" charset="0"/>
              </a:rPr>
              <a:t>(player) , None]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7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Move </a:t>
            </a:r>
            <a:r>
              <a:rPr lang="en-GB" sz="1400" b="1" dirty="0" err="1" smtClean="0">
                <a:latin typeface="Arial Narrow" pitchFamily="34" charset="0"/>
              </a:rPr>
              <a:t>bestMove</a:t>
            </a:r>
            <a:r>
              <a:rPr lang="en-GB" sz="1400" dirty="0" smtClean="0">
                <a:latin typeface="Arial Narrow" pitchFamily="34" charset="0"/>
              </a:rPr>
              <a:t>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float </a:t>
            </a:r>
            <a:r>
              <a:rPr lang="en-GB" sz="1400" b="1" dirty="0" err="1" smtClean="0">
                <a:latin typeface="Arial Narrow" pitchFamily="34" charset="0"/>
              </a:rPr>
              <a:t>bestScore</a:t>
            </a:r>
            <a:r>
              <a:rPr lang="en-GB" sz="1400" dirty="0" smtClean="0">
                <a:latin typeface="Arial Narrow" pitchFamily="34" charset="0"/>
              </a:rPr>
              <a:t> =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 (</a:t>
            </a:r>
            <a:r>
              <a:rPr lang="en-GB" sz="1400" dirty="0" err="1" smtClean="0">
                <a:latin typeface="Arial Narrow" pitchFamily="34" charset="0"/>
              </a:rPr>
              <a:t>board.currentPlayer</a:t>
            </a:r>
            <a:r>
              <a:rPr lang="en-GB" sz="1400" dirty="0" smtClean="0">
                <a:latin typeface="Arial Narrow" pitchFamily="34" charset="0"/>
              </a:rPr>
              <a:t>() == player ? -</a:t>
            </a:r>
            <a:r>
              <a:rPr lang="en-GB" sz="1400" dirty="0" err="1" smtClean="0">
                <a:latin typeface="Arial Narrow" pitchFamily="34" charset="0"/>
              </a:rPr>
              <a:t>maxScore:maxScore</a:t>
            </a:r>
            <a:r>
              <a:rPr lang="en-GB" sz="1400" dirty="0" smtClean="0">
                <a:latin typeface="Arial Narrow" pitchFamily="34" charset="0"/>
              </a:rPr>
              <a:t>);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105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err="1" smtClean="0">
                <a:latin typeface="Arial Narrow" pitchFamily="34" charset="0"/>
              </a:rPr>
              <a:t>foreach</a:t>
            </a:r>
            <a:r>
              <a:rPr lang="en-GB" sz="1400" dirty="0" smtClean="0">
                <a:latin typeface="Arial Narrow" pitchFamily="34" charset="0"/>
              </a:rPr>
              <a:t>( Move </a:t>
            </a:r>
            <a:r>
              <a:rPr lang="en-GB" sz="1400" dirty="0" err="1" smtClean="0">
                <a:latin typeface="Arial Narrow" pitchFamily="34" charset="0"/>
              </a:rPr>
              <a:t>move</a:t>
            </a:r>
            <a:r>
              <a:rPr lang="en-GB" sz="1400" dirty="0" smtClean="0">
                <a:latin typeface="Arial Narrow" pitchFamily="34" charset="0"/>
              </a:rPr>
              <a:t> in </a:t>
            </a:r>
            <a:r>
              <a:rPr lang="en-GB" sz="1400" dirty="0" err="1" smtClean="0">
                <a:latin typeface="Arial Narrow" pitchFamily="34" charset="0"/>
              </a:rPr>
              <a:t>boardState.getValidMoves</a:t>
            </a:r>
            <a:r>
              <a:rPr lang="en-GB" sz="1400" dirty="0" smtClean="0">
                <a:latin typeface="Arial Narrow" pitchFamily="34" charset="0"/>
              </a:rPr>
              <a:t>() ) {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7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Board </a:t>
            </a:r>
            <a:r>
              <a:rPr lang="en-GB" sz="1400" dirty="0" err="1" smtClean="0">
                <a:latin typeface="Arial Narrow" pitchFamily="34" charset="0"/>
              </a:rPr>
              <a:t>newBoardState</a:t>
            </a:r>
            <a:r>
              <a:rPr lang="en-GB" sz="1400" dirty="0" smtClean="0">
                <a:latin typeface="Arial Narrow" pitchFamily="34" charset="0"/>
              </a:rPr>
              <a:t> = </a:t>
            </a:r>
            <a:r>
              <a:rPr lang="en-GB" sz="1400" dirty="0" err="1" smtClean="0">
                <a:latin typeface="Arial Narrow" pitchFamily="34" charset="0"/>
              </a:rPr>
              <a:t>boardState.makeMove</a:t>
            </a:r>
            <a:r>
              <a:rPr lang="en-GB" sz="1400" dirty="0" smtClean="0">
                <a:latin typeface="Arial Narrow" pitchFamily="34" charset="0"/>
              </a:rPr>
              <a:t>(move);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[</a:t>
            </a:r>
            <a:r>
              <a:rPr lang="en-GB" sz="1400" dirty="0" err="1" smtClean="0">
                <a:latin typeface="Arial Narrow" pitchFamily="34" charset="0"/>
              </a:rPr>
              <a:t>int</a:t>
            </a:r>
            <a:r>
              <a:rPr lang="en-GB" sz="1400" dirty="0" smtClean="0">
                <a:latin typeface="Arial Narrow" pitchFamily="34" charset="0"/>
              </a:rPr>
              <a:t> </a:t>
            </a:r>
            <a:r>
              <a:rPr lang="en-GB" sz="1400" dirty="0" err="1" smtClean="0">
                <a:latin typeface="Arial Narrow" pitchFamily="34" charset="0"/>
              </a:rPr>
              <a:t>currentScore</a:t>
            </a:r>
            <a:r>
              <a:rPr lang="en-GB" sz="1400" dirty="0" smtClean="0">
                <a:latin typeface="Arial Narrow" pitchFamily="34" charset="0"/>
              </a:rPr>
              <a:t>, Move </a:t>
            </a:r>
            <a:r>
              <a:rPr lang="en-GB" sz="1400" dirty="0" err="1" smtClean="0">
                <a:latin typeface="Arial Narrow" pitchFamily="34" charset="0"/>
              </a:rPr>
              <a:t>currentMove</a:t>
            </a:r>
            <a:r>
              <a:rPr lang="en-GB" sz="1400" dirty="0" smtClean="0">
                <a:latin typeface="Arial Narrow" pitchFamily="34" charset="0"/>
              </a:rPr>
              <a:t>]	=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	</a:t>
            </a:r>
            <a:r>
              <a:rPr lang="en-GB" sz="1400" b="1" dirty="0" err="1" smtClean="0">
                <a:latin typeface="Arial Narrow" pitchFamily="34" charset="0"/>
              </a:rPr>
              <a:t>minimax</a:t>
            </a:r>
            <a:r>
              <a:rPr lang="en-GB" sz="1400" dirty="0" smtClean="0">
                <a:latin typeface="Arial Narrow" pitchFamily="34" charset="0"/>
              </a:rPr>
              <a:t>( </a:t>
            </a:r>
            <a:r>
              <a:rPr lang="en-GB" sz="1400" dirty="0" err="1" smtClean="0">
                <a:latin typeface="Arial Narrow" pitchFamily="34" charset="0"/>
              </a:rPr>
              <a:t>newBoardState</a:t>
            </a:r>
            <a:r>
              <a:rPr lang="en-GB" sz="1400" dirty="0" smtClean="0">
                <a:latin typeface="Arial Narrow" pitchFamily="34" charset="0"/>
              </a:rPr>
              <a:t>, player, 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		</a:t>
            </a:r>
            <a:r>
              <a:rPr lang="en-GB" sz="1400" dirty="0" err="1" smtClean="0">
                <a:latin typeface="Arial Narrow" pitchFamily="34" charset="0"/>
              </a:rPr>
              <a:t>maxDepth</a:t>
            </a:r>
            <a:r>
              <a:rPr lang="en-GB" sz="1400" dirty="0" smtClean="0">
                <a:latin typeface="Arial Narrow" pitchFamily="34" charset="0"/>
              </a:rPr>
              <a:t>, currentDepth+1);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7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if( </a:t>
            </a:r>
            <a:r>
              <a:rPr lang="en-GB" sz="1400" dirty="0" err="1" smtClean="0">
                <a:latin typeface="Arial Narrow" pitchFamily="34" charset="0"/>
              </a:rPr>
              <a:t>boardState.currentPlayer</a:t>
            </a:r>
            <a:r>
              <a:rPr lang="en-GB" sz="1400" dirty="0" smtClean="0">
                <a:latin typeface="Arial Narrow" pitchFamily="34" charset="0"/>
              </a:rPr>
              <a:t>() == player ) {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	if( </a:t>
            </a:r>
            <a:r>
              <a:rPr lang="en-GB" sz="1400" b="1" dirty="0" err="1" smtClean="0">
                <a:latin typeface="Arial Narrow" pitchFamily="34" charset="0"/>
              </a:rPr>
              <a:t>currentScore</a:t>
            </a:r>
            <a:r>
              <a:rPr lang="en-GB" sz="1400" b="1" dirty="0" smtClean="0">
                <a:latin typeface="Arial Narrow" pitchFamily="34" charset="0"/>
              </a:rPr>
              <a:t> &gt; </a:t>
            </a:r>
            <a:r>
              <a:rPr lang="en-GB" sz="1400" b="1" dirty="0" err="1" smtClean="0">
                <a:latin typeface="Arial Narrow" pitchFamily="34" charset="0"/>
              </a:rPr>
              <a:t>bestScore</a:t>
            </a:r>
            <a:r>
              <a:rPr lang="en-GB" sz="1400" b="1" dirty="0" smtClean="0">
                <a:latin typeface="Arial Narrow" pitchFamily="34" charset="0"/>
              </a:rPr>
              <a:t> </a:t>
            </a:r>
            <a:r>
              <a:rPr lang="en-GB" sz="1400" dirty="0" smtClean="0">
                <a:latin typeface="Arial Narrow" pitchFamily="34" charset="0"/>
              </a:rPr>
              <a:t>) {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		</a:t>
            </a:r>
            <a:r>
              <a:rPr lang="en-GB" sz="1400" dirty="0" err="1" smtClean="0">
                <a:latin typeface="Arial Narrow" pitchFamily="34" charset="0"/>
              </a:rPr>
              <a:t>bestScore</a:t>
            </a:r>
            <a:r>
              <a:rPr lang="en-GB" sz="1400" dirty="0" smtClean="0">
                <a:latin typeface="Arial Narrow" pitchFamily="34" charset="0"/>
              </a:rPr>
              <a:t> = </a:t>
            </a:r>
            <a:r>
              <a:rPr lang="en-GB" sz="1400" dirty="0" err="1" smtClean="0">
                <a:latin typeface="Arial Narrow" pitchFamily="34" charset="0"/>
              </a:rPr>
              <a:t>currentScore</a:t>
            </a:r>
            <a:r>
              <a:rPr lang="en-GB" sz="1400" dirty="0" smtClean="0">
                <a:latin typeface="Arial Narrow" pitchFamily="34" charset="0"/>
              </a:rPr>
              <a:t>; </a:t>
            </a:r>
            <a:r>
              <a:rPr lang="en-GB" sz="1400" dirty="0" err="1" smtClean="0">
                <a:latin typeface="Arial Narrow" pitchFamily="34" charset="0"/>
              </a:rPr>
              <a:t>bestMove</a:t>
            </a:r>
            <a:r>
              <a:rPr lang="en-GB" sz="1400" dirty="0" smtClean="0">
                <a:latin typeface="Arial Narrow" pitchFamily="34" charset="0"/>
              </a:rPr>
              <a:t> = move; } 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} else if( </a:t>
            </a:r>
            <a:r>
              <a:rPr lang="en-GB" sz="1400" b="1" dirty="0" err="1" smtClean="0">
                <a:latin typeface="Arial Narrow" pitchFamily="34" charset="0"/>
              </a:rPr>
              <a:t>currentScore</a:t>
            </a:r>
            <a:r>
              <a:rPr lang="en-GB" sz="1400" b="1" dirty="0" smtClean="0">
                <a:latin typeface="Arial Narrow" pitchFamily="34" charset="0"/>
              </a:rPr>
              <a:t> &lt; </a:t>
            </a:r>
            <a:r>
              <a:rPr lang="en-GB" sz="1400" b="1" dirty="0" err="1" smtClean="0">
                <a:latin typeface="Arial Narrow" pitchFamily="34" charset="0"/>
              </a:rPr>
              <a:t>bestScore</a:t>
            </a:r>
            <a:r>
              <a:rPr lang="en-GB" sz="1400" b="1" dirty="0" smtClean="0">
                <a:latin typeface="Arial Narrow" pitchFamily="34" charset="0"/>
              </a:rPr>
              <a:t> </a:t>
            </a:r>
            <a:r>
              <a:rPr lang="en-GB" sz="1400" dirty="0" smtClean="0">
                <a:latin typeface="Arial Narrow" pitchFamily="34" charset="0"/>
              </a:rPr>
              <a:t>) {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		</a:t>
            </a:r>
            <a:r>
              <a:rPr lang="en-GB" sz="1400" dirty="0" err="1" smtClean="0">
                <a:latin typeface="Arial Narrow" pitchFamily="34" charset="0"/>
              </a:rPr>
              <a:t>bestScore</a:t>
            </a:r>
            <a:r>
              <a:rPr lang="en-GB" sz="1400" dirty="0" smtClean="0">
                <a:latin typeface="Arial Narrow" pitchFamily="34" charset="0"/>
              </a:rPr>
              <a:t> = </a:t>
            </a:r>
            <a:r>
              <a:rPr lang="en-GB" sz="1400" dirty="0" err="1" smtClean="0">
                <a:latin typeface="Arial Narrow" pitchFamily="34" charset="0"/>
              </a:rPr>
              <a:t>currentScore</a:t>
            </a:r>
            <a:r>
              <a:rPr lang="en-GB" sz="1400" dirty="0" smtClean="0">
                <a:latin typeface="Arial Narrow" pitchFamily="34" charset="0"/>
              </a:rPr>
              <a:t>; </a:t>
            </a:r>
            <a:r>
              <a:rPr lang="en-GB" sz="1400" dirty="0" err="1" smtClean="0">
                <a:latin typeface="Arial Narrow" pitchFamily="34" charset="0"/>
              </a:rPr>
              <a:t>bestMove</a:t>
            </a:r>
            <a:r>
              <a:rPr lang="en-GB" sz="1400" dirty="0" smtClean="0">
                <a:latin typeface="Arial Narrow" pitchFamily="34" charset="0"/>
              </a:rPr>
              <a:t> = move; } 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700" dirty="0" smtClean="0">
                <a:latin typeface="Arial Narrow" pitchFamily="34" charset="0"/>
              </a:rPr>
              <a:t>}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return [</a:t>
            </a:r>
            <a:r>
              <a:rPr lang="en-GB" sz="1400" dirty="0" err="1" smtClean="0">
                <a:latin typeface="Arial Narrow" pitchFamily="34" charset="0"/>
              </a:rPr>
              <a:t>bestScore</a:t>
            </a:r>
            <a:r>
              <a:rPr lang="en-GB" sz="1400" dirty="0" smtClean="0">
                <a:latin typeface="Arial Narrow" pitchFamily="34" charset="0"/>
              </a:rPr>
              <a:t>, </a:t>
            </a:r>
            <a:r>
              <a:rPr lang="en-GB" sz="1400" dirty="0" err="1" smtClean="0">
                <a:latin typeface="Arial Narrow" pitchFamily="34" charset="0"/>
              </a:rPr>
              <a:t>bestMove</a:t>
            </a:r>
            <a:r>
              <a:rPr lang="en-GB" sz="1400" dirty="0" smtClean="0">
                <a:latin typeface="Arial Narrow" pitchFamily="34" charset="0"/>
              </a:rPr>
              <a:t>];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1141" y="357145"/>
            <a:ext cx="1224136" cy="1077218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Stop the recursion if maximum depth reached or terminal node found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1141" y="1552088"/>
            <a:ext cx="1224136" cy="430887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Else, find best move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014" y="4373111"/>
            <a:ext cx="2657475" cy="430887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The code assumes the </a:t>
            </a:r>
            <a:r>
              <a:rPr lang="en-GB" sz="1400" dirty="0" err="1" smtClean="0">
                <a:solidFill>
                  <a:srgbClr val="0070C0"/>
                </a:solidFill>
                <a:latin typeface="Arial Narrow" pitchFamily="34" charset="0"/>
              </a:rPr>
              <a:t>minimax</a:t>
            </a:r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 search returns a best move and score.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80490" y="3321064"/>
            <a:ext cx="1238250" cy="861774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Update best score depending on if we will maximise or minimise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0950" y="2162270"/>
            <a:ext cx="1223969" cy="430887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Consider each possible move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0949" y="2990162"/>
            <a:ext cx="1219831" cy="218348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400" dirty="0" smtClean="0">
                <a:solidFill>
                  <a:srgbClr val="0070C0"/>
                </a:solidFill>
                <a:latin typeface="Arial Narrow" pitchFamily="34" charset="0"/>
              </a:rPr>
              <a:t>Perform recursion</a:t>
            </a:r>
            <a:endParaRPr lang="en-GB" sz="16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76703" y="2484060"/>
            <a:ext cx="31718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Move </a:t>
            </a:r>
            <a:r>
              <a:rPr lang="en-GB" sz="1400" b="1" dirty="0" err="1" smtClean="0">
                <a:latin typeface="Arial Narrow" pitchFamily="34" charset="0"/>
              </a:rPr>
              <a:t>getBestMove</a:t>
            </a:r>
            <a:r>
              <a:rPr lang="en-GB" sz="1400" dirty="0" smtClean="0">
                <a:latin typeface="Arial Narrow" pitchFamily="34" charset="0"/>
              </a:rPr>
              <a:t>(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Board </a:t>
            </a:r>
            <a:r>
              <a:rPr lang="en-GB" sz="1400" dirty="0" err="1" smtClean="0">
                <a:latin typeface="Arial Narrow" pitchFamily="34" charset="0"/>
              </a:rPr>
              <a:t>boardState</a:t>
            </a:r>
            <a:r>
              <a:rPr lang="en-GB" sz="1400" dirty="0" smtClean="0">
                <a:latin typeface="Arial Narrow" pitchFamily="34" charset="0"/>
              </a:rPr>
              <a:t>, Player player) {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7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[Score </a:t>
            </a:r>
            <a:r>
              <a:rPr lang="en-GB" sz="1400" dirty="0" err="1" smtClean="0">
                <a:latin typeface="Arial Narrow" pitchFamily="34" charset="0"/>
              </a:rPr>
              <a:t>score</a:t>
            </a:r>
            <a:r>
              <a:rPr lang="en-GB" sz="1400" dirty="0" smtClean="0">
                <a:latin typeface="Arial Narrow" pitchFamily="34" charset="0"/>
              </a:rPr>
              <a:t>, Move </a:t>
            </a:r>
            <a:r>
              <a:rPr lang="en-GB" sz="1400" dirty="0" err="1" smtClean="0">
                <a:latin typeface="Arial Narrow" pitchFamily="34" charset="0"/>
              </a:rPr>
              <a:t>move</a:t>
            </a:r>
            <a:r>
              <a:rPr lang="en-GB" sz="1400" dirty="0" smtClean="0">
                <a:latin typeface="Arial Narrow" pitchFamily="34" charset="0"/>
              </a:rPr>
              <a:t>] = 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	</a:t>
            </a:r>
            <a:r>
              <a:rPr lang="en-GB" sz="1400" b="1" dirty="0" err="1" smtClean="0">
                <a:latin typeface="Arial Narrow" pitchFamily="34" charset="0"/>
              </a:rPr>
              <a:t>minimax</a:t>
            </a:r>
            <a:r>
              <a:rPr lang="en-GB" sz="1400" dirty="0" smtClean="0">
                <a:latin typeface="Arial Narrow" pitchFamily="34" charset="0"/>
              </a:rPr>
              <a:t>(</a:t>
            </a:r>
            <a:r>
              <a:rPr lang="en-GB" sz="1400" dirty="0" err="1" smtClean="0">
                <a:latin typeface="Arial Narrow" pitchFamily="34" charset="0"/>
              </a:rPr>
              <a:t>boardState</a:t>
            </a:r>
            <a:r>
              <a:rPr lang="en-GB" sz="1400" dirty="0" smtClean="0">
                <a:latin typeface="Arial Narrow" pitchFamily="34" charset="0"/>
              </a:rPr>
              <a:t>, 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		player, </a:t>
            </a:r>
            <a:r>
              <a:rPr lang="en-GB" sz="1400" dirty="0" err="1" smtClean="0">
                <a:latin typeface="Arial Narrow" pitchFamily="34" charset="0"/>
              </a:rPr>
              <a:t>maxDepth</a:t>
            </a:r>
            <a:r>
              <a:rPr lang="en-GB" sz="1400" dirty="0" smtClean="0">
                <a:latin typeface="Arial Narrow" pitchFamily="34" charset="0"/>
              </a:rPr>
              <a:t>, 0);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7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	return move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sz="1400" dirty="0" smtClean="0">
                <a:latin typeface="Arial Narrow" pitchFamily="34" charset="0"/>
              </a:rPr>
              <a:t>}</a:t>
            </a:r>
          </a:p>
        </p:txBody>
      </p:sp>
      <p:sp>
        <p:nvSpPr>
          <p:cNvPr id="14" name="Rectangle 2"/>
          <p:cNvSpPr txBox="1">
            <a:spLocks/>
          </p:cNvSpPr>
          <p:nvPr/>
        </p:nvSpPr>
        <p:spPr>
          <a:xfrm>
            <a:off x="169774" y="390617"/>
            <a:ext cx="525435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Minimaxing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Algorithm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775" y="960279"/>
            <a:ext cx="342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recursive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minimax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is defined below, a maximum search depth is used to determine when the search will stop.</a:t>
            </a:r>
          </a:p>
        </p:txBody>
      </p:sp>
    </p:spTree>
    <p:extLst>
      <p:ext uri="{BB962C8B-B14F-4D97-AF65-F5344CB8AC3E}">
        <p14:creationId xmlns:p14="http://schemas.microsoft.com/office/powerpoint/2010/main" val="201895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thumb/9/91/AB_pruning.svg/800px-AB_pruning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339502"/>
            <a:ext cx="4028965" cy="2044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3968" y="2499742"/>
            <a:ext cx="3660133" cy="227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2197968" y="51470"/>
            <a:ext cx="525435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Other Approaches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776" y="555526"/>
            <a:ext cx="404218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wide range of other techniques can be used within board game AI, including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Use of alpha-beta pruning (AB pruning) to prune out sections of the search tree that cannot hold the optimal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solution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Use of transposition tables to avoid creating duplicate game states and improving search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times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Use of opening books and other databases of expert encoded knowledge, including set plays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There are lots of different types of strategic and tactical AI.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Which type of strategic or tactical is selected depends upon the type of game with some degree of customisation often needed.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"/>
            <a:ext cx="9144000" cy="514411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Tactical and Strategic AI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707137" y="4238134"/>
            <a:ext cx="3308705" cy="646331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Not every genre of game needs tactical and/or strategic AI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9542"/>
            <a:ext cx="1241838" cy="4184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1944" y="555526"/>
            <a:ext cx="40421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Tactical and strategic AI encompasses a wide range of algorithms that try to: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Derive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tactical assessment of some situation, possibly using incomplete or probabilistic information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Use tactical assessments to make decisions and coordinate the behaviour of multiple characters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46601" y="965101"/>
            <a:ext cx="32766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7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5148064" y="123478"/>
            <a:ext cx="3466228" cy="4853905"/>
            <a:chOff x="4176712" y="238125"/>
            <a:chExt cx="4643437" cy="6502400"/>
          </a:xfrm>
        </p:grpSpPr>
        <p:grpSp>
          <p:nvGrpSpPr>
            <p:cNvPr id="2" name="Group 1"/>
            <p:cNvGrpSpPr/>
            <p:nvPr/>
          </p:nvGrpSpPr>
          <p:grpSpPr>
            <a:xfrm>
              <a:off x="4668424" y="1701137"/>
              <a:ext cx="4108864" cy="5039388"/>
              <a:chOff x="4668424" y="1701137"/>
              <a:chExt cx="4108864" cy="5039388"/>
            </a:xfrm>
          </p:grpSpPr>
          <p:sp>
            <p:nvSpPr>
              <p:cNvPr id="3" name="Freeform 2"/>
              <p:cNvSpPr/>
              <p:nvPr/>
            </p:nvSpPr>
            <p:spPr>
              <a:xfrm>
                <a:off x="5719763" y="5062538"/>
                <a:ext cx="1835149" cy="1677987"/>
              </a:xfrm>
              <a:custGeom>
                <a:avLst/>
                <a:gdLst>
                  <a:gd name="connsiteX0" fmla="*/ 1776412 w 1835149"/>
                  <a:gd name="connsiteY0" fmla="*/ 109537 h 1677987"/>
                  <a:gd name="connsiteX1" fmla="*/ 1833562 w 1835149"/>
                  <a:gd name="connsiteY1" fmla="*/ 280987 h 1677987"/>
                  <a:gd name="connsiteX2" fmla="*/ 1766887 w 1835149"/>
                  <a:gd name="connsiteY2" fmla="*/ 1481137 h 1677987"/>
                  <a:gd name="connsiteX3" fmla="*/ 1481137 w 1835149"/>
                  <a:gd name="connsiteY3" fmla="*/ 1462087 h 1677987"/>
                  <a:gd name="connsiteX4" fmla="*/ 195262 w 1835149"/>
                  <a:gd name="connsiteY4" fmla="*/ 1443037 h 1677987"/>
                  <a:gd name="connsiteX5" fmla="*/ 309562 w 1835149"/>
                  <a:gd name="connsiteY5" fmla="*/ 1023937 h 1677987"/>
                  <a:gd name="connsiteX6" fmla="*/ 995362 w 1835149"/>
                  <a:gd name="connsiteY6" fmla="*/ 728662 h 1677987"/>
                  <a:gd name="connsiteX7" fmla="*/ 1204912 w 1835149"/>
                  <a:gd name="connsiteY7" fmla="*/ 233362 h 1677987"/>
                  <a:gd name="connsiteX8" fmla="*/ 1452562 w 1835149"/>
                  <a:gd name="connsiteY8" fmla="*/ 33337 h 1677987"/>
                  <a:gd name="connsiteX9" fmla="*/ 1776412 w 1835149"/>
                  <a:gd name="connsiteY9" fmla="*/ 33337 h 1677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5149" h="1677987">
                    <a:moveTo>
                      <a:pt x="1776412" y="109537"/>
                    </a:moveTo>
                    <a:cubicBezTo>
                      <a:pt x="1805780" y="80962"/>
                      <a:pt x="1835149" y="52387"/>
                      <a:pt x="1833562" y="280987"/>
                    </a:cubicBezTo>
                    <a:cubicBezTo>
                      <a:pt x="1831975" y="509587"/>
                      <a:pt x="1825624" y="1284287"/>
                      <a:pt x="1766887" y="1481137"/>
                    </a:cubicBezTo>
                    <a:cubicBezTo>
                      <a:pt x="1708150" y="1677987"/>
                      <a:pt x="1481137" y="1462087"/>
                      <a:pt x="1481137" y="1462087"/>
                    </a:cubicBezTo>
                    <a:cubicBezTo>
                      <a:pt x="1219200" y="1455737"/>
                      <a:pt x="390524" y="1516062"/>
                      <a:pt x="195262" y="1443037"/>
                    </a:cubicBezTo>
                    <a:cubicBezTo>
                      <a:pt x="0" y="1370012"/>
                      <a:pt x="176212" y="1143000"/>
                      <a:pt x="309562" y="1023937"/>
                    </a:cubicBezTo>
                    <a:cubicBezTo>
                      <a:pt x="442912" y="904874"/>
                      <a:pt x="846137" y="860425"/>
                      <a:pt x="995362" y="728662"/>
                    </a:cubicBezTo>
                    <a:cubicBezTo>
                      <a:pt x="1144587" y="596900"/>
                      <a:pt x="1128712" y="349250"/>
                      <a:pt x="1204912" y="233362"/>
                    </a:cubicBezTo>
                    <a:cubicBezTo>
                      <a:pt x="1281112" y="117475"/>
                      <a:pt x="1357312" y="66675"/>
                      <a:pt x="1452562" y="33337"/>
                    </a:cubicBezTo>
                    <a:cubicBezTo>
                      <a:pt x="1547812" y="0"/>
                      <a:pt x="1662112" y="16668"/>
                      <a:pt x="1776412" y="33337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Freeform 3"/>
              <p:cNvSpPr/>
              <p:nvPr/>
            </p:nvSpPr>
            <p:spPr>
              <a:xfrm rot="5551819">
                <a:off x="4806753" y="1562808"/>
                <a:ext cx="817631" cy="1094290"/>
              </a:xfrm>
              <a:custGeom>
                <a:avLst/>
                <a:gdLst>
                  <a:gd name="connsiteX0" fmla="*/ 169862 w 1298575"/>
                  <a:gd name="connsiteY0" fmla="*/ 746125 h 858838"/>
                  <a:gd name="connsiteX1" fmla="*/ 1122362 w 1298575"/>
                  <a:gd name="connsiteY1" fmla="*/ 746125 h 858838"/>
                  <a:gd name="connsiteX2" fmla="*/ 1227137 w 1298575"/>
                  <a:gd name="connsiteY2" fmla="*/ 69850 h 858838"/>
                  <a:gd name="connsiteX3" fmla="*/ 827087 w 1298575"/>
                  <a:gd name="connsiteY3" fmla="*/ 327025 h 858838"/>
                  <a:gd name="connsiteX4" fmla="*/ 550862 w 1298575"/>
                  <a:gd name="connsiteY4" fmla="*/ 460375 h 858838"/>
                  <a:gd name="connsiteX5" fmla="*/ 84137 w 1298575"/>
                  <a:gd name="connsiteY5" fmla="*/ 431800 h 858838"/>
                  <a:gd name="connsiteX6" fmla="*/ 46037 w 1298575"/>
                  <a:gd name="connsiteY6" fmla="*/ 803275 h 858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8575" h="858838">
                    <a:moveTo>
                      <a:pt x="169862" y="746125"/>
                    </a:moveTo>
                    <a:cubicBezTo>
                      <a:pt x="558006" y="802481"/>
                      <a:pt x="946150" y="858838"/>
                      <a:pt x="1122362" y="746125"/>
                    </a:cubicBezTo>
                    <a:cubicBezTo>
                      <a:pt x="1298575" y="633413"/>
                      <a:pt x="1276349" y="139700"/>
                      <a:pt x="1227137" y="69850"/>
                    </a:cubicBezTo>
                    <a:cubicBezTo>
                      <a:pt x="1177925" y="0"/>
                      <a:pt x="939799" y="261938"/>
                      <a:pt x="827087" y="327025"/>
                    </a:cubicBezTo>
                    <a:cubicBezTo>
                      <a:pt x="714375" y="392112"/>
                      <a:pt x="674687" y="442913"/>
                      <a:pt x="550862" y="460375"/>
                    </a:cubicBezTo>
                    <a:cubicBezTo>
                      <a:pt x="427037" y="477838"/>
                      <a:pt x="168274" y="374650"/>
                      <a:pt x="84137" y="431800"/>
                    </a:cubicBezTo>
                    <a:cubicBezTo>
                      <a:pt x="0" y="488950"/>
                      <a:pt x="23018" y="646112"/>
                      <a:pt x="46037" y="803275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7478713" y="4254500"/>
                <a:ext cx="1298575" cy="858838"/>
              </a:xfrm>
              <a:custGeom>
                <a:avLst/>
                <a:gdLst>
                  <a:gd name="connsiteX0" fmla="*/ 169862 w 1298575"/>
                  <a:gd name="connsiteY0" fmla="*/ 746125 h 858838"/>
                  <a:gd name="connsiteX1" fmla="*/ 1122362 w 1298575"/>
                  <a:gd name="connsiteY1" fmla="*/ 746125 h 858838"/>
                  <a:gd name="connsiteX2" fmla="*/ 1227137 w 1298575"/>
                  <a:gd name="connsiteY2" fmla="*/ 69850 h 858838"/>
                  <a:gd name="connsiteX3" fmla="*/ 827087 w 1298575"/>
                  <a:gd name="connsiteY3" fmla="*/ 327025 h 858838"/>
                  <a:gd name="connsiteX4" fmla="*/ 550862 w 1298575"/>
                  <a:gd name="connsiteY4" fmla="*/ 460375 h 858838"/>
                  <a:gd name="connsiteX5" fmla="*/ 84137 w 1298575"/>
                  <a:gd name="connsiteY5" fmla="*/ 431800 h 858838"/>
                  <a:gd name="connsiteX6" fmla="*/ 46037 w 1298575"/>
                  <a:gd name="connsiteY6" fmla="*/ 803275 h 858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8575" h="858838">
                    <a:moveTo>
                      <a:pt x="169862" y="746125"/>
                    </a:moveTo>
                    <a:cubicBezTo>
                      <a:pt x="558006" y="802481"/>
                      <a:pt x="946150" y="858838"/>
                      <a:pt x="1122362" y="746125"/>
                    </a:cubicBezTo>
                    <a:cubicBezTo>
                      <a:pt x="1298575" y="633413"/>
                      <a:pt x="1276349" y="139700"/>
                      <a:pt x="1227137" y="69850"/>
                    </a:cubicBezTo>
                    <a:cubicBezTo>
                      <a:pt x="1177925" y="0"/>
                      <a:pt x="939799" y="261938"/>
                      <a:pt x="827087" y="327025"/>
                    </a:cubicBezTo>
                    <a:cubicBezTo>
                      <a:pt x="714375" y="392112"/>
                      <a:pt x="674687" y="442913"/>
                      <a:pt x="550862" y="460375"/>
                    </a:cubicBezTo>
                    <a:cubicBezTo>
                      <a:pt x="427037" y="477838"/>
                      <a:pt x="168274" y="374650"/>
                      <a:pt x="84137" y="431800"/>
                    </a:cubicBezTo>
                    <a:cubicBezTo>
                      <a:pt x="0" y="488950"/>
                      <a:pt x="23018" y="646112"/>
                      <a:pt x="46037" y="803275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176712" y="238125"/>
              <a:ext cx="4643437" cy="6429374"/>
              <a:chOff x="4176712" y="238125"/>
              <a:chExt cx="4643437" cy="642937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181475" y="3571876"/>
                <a:ext cx="695325" cy="180974"/>
              </a:xfrm>
              <a:prstGeom prst="rect">
                <a:avLst/>
              </a:prstGeom>
              <a:blipFill>
                <a:blip r:embed="rId2" cstate="print"/>
                <a:tile tx="0" ty="0" sx="100000" sy="100000" flip="none" algn="tl"/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176712" y="238125"/>
                <a:ext cx="4643437" cy="6429374"/>
                <a:chOff x="4176712" y="238125"/>
                <a:chExt cx="4643437" cy="6429374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4181475" y="6477000"/>
                  <a:ext cx="3428999" cy="190499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6419850" y="5019676"/>
                  <a:ext cx="2371725" cy="171450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5400000">
                  <a:off x="6286498" y="2652714"/>
                  <a:ext cx="4881565" cy="185737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6667500" y="2428876"/>
                  <a:ext cx="942975" cy="190500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5886449" y="1857379"/>
                  <a:ext cx="3305176" cy="180974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5400000">
                  <a:off x="6410325" y="5457826"/>
                  <a:ext cx="2219325" cy="180975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4714875" y="2428876"/>
                  <a:ext cx="942975" cy="190500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5400000">
                  <a:off x="3114674" y="1838331"/>
                  <a:ext cx="3343277" cy="180974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5400000">
                  <a:off x="2814637" y="4967290"/>
                  <a:ext cx="2909888" cy="185737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4705351" y="238125"/>
                  <a:ext cx="2914649" cy="200025"/>
                </a:xfrm>
                <a:prstGeom prst="rect">
                  <a:avLst/>
                </a:prstGeom>
                <a:blipFill>
                  <a:blip r:embed="rId2" cstate="print"/>
                  <a:tile tx="0" ty="0" sx="100000" sy="100000" flip="none" algn="tl"/>
                </a:blip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4895849" y="952500"/>
              <a:ext cx="3514723" cy="5000625"/>
              <a:chOff x="4895849" y="952500"/>
              <a:chExt cx="3514723" cy="5000625"/>
            </a:xfrm>
          </p:grpSpPr>
          <p:sp>
            <p:nvSpPr>
              <p:cNvPr id="22" name="Rectangle 21"/>
              <p:cNvSpPr/>
              <p:nvPr/>
            </p:nvSpPr>
            <p:spPr>
              <a:xfrm rot="2416101">
                <a:off x="5915024" y="952500"/>
                <a:ext cx="1095375" cy="581025"/>
              </a:xfrm>
              <a:prstGeom prst="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Cloud 22"/>
              <p:cNvSpPr/>
              <p:nvPr/>
            </p:nvSpPr>
            <p:spPr>
              <a:xfrm rot="801322">
                <a:off x="7810497" y="4152900"/>
                <a:ext cx="600075" cy="628650"/>
              </a:xfrm>
              <a:prstGeom prst="cloud">
                <a:avLst/>
              </a:prstGeom>
              <a:blipFill>
                <a:blip r:embed="rId4" cstate="print">
                  <a:duotone>
                    <a:prstClr val="black"/>
                    <a:srgbClr val="92D050">
                      <a:tint val="45000"/>
                      <a:satMod val="400000"/>
                    </a:srgbClr>
                  </a:duotone>
                </a:blip>
                <a:tile tx="0" ty="0" sx="100000" sy="100000" flip="none" algn="tl"/>
              </a:blipFill>
              <a:ln>
                <a:solidFill>
                  <a:srgbClr val="00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Cloud 23"/>
              <p:cNvSpPr/>
              <p:nvPr/>
            </p:nvSpPr>
            <p:spPr>
              <a:xfrm rot="6668596">
                <a:off x="5095873" y="1628777"/>
                <a:ext cx="600075" cy="628650"/>
              </a:xfrm>
              <a:prstGeom prst="cloud">
                <a:avLst/>
              </a:prstGeom>
              <a:blipFill>
                <a:blip r:embed="rId4" cstate="print">
                  <a:duotone>
                    <a:prstClr val="black"/>
                    <a:srgbClr val="92D050">
                      <a:tint val="45000"/>
                      <a:satMod val="400000"/>
                    </a:srgbClr>
                  </a:duotone>
                </a:blip>
                <a:tile tx="0" ty="0" sx="100000" sy="100000" flip="none" algn="tl"/>
              </a:blipFill>
              <a:ln>
                <a:solidFill>
                  <a:srgbClr val="00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4895849" y="4229100"/>
                <a:ext cx="847725" cy="1724025"/>
              </a:xfrm>
              <a:prstGeom prst="roundRect">
                <a:avLst/>
              </a:prstGeom>
              <a:blipFill>
                <a:blip r:embed="rId3" cstate="print"/>
                <a:tile tx="0" ty="0" sx="100000" sy="100000" flip="none" algn="tl"/>
              </a:blip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210174" y="2990851"/>
                <a:ext cx="523875" cy="495300"/>
              </a:xfrm>
              <a:prstGeom prst="ellipse">
                <a:avLst/>
              </a:prstGeom>
              <a:blipFill>
                <a:blip r:embed="rId4" cstate="print"/>
                <a:tile tx="0" ty="0" sx="100000" sy="100000" flip="none" algn="tl"/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4223071368"/>
              </p:ext>
            </p:extLst>
          </p:nvPr>
        </p:nvGraphicFramePr>
        <p:xfrm>
          <a:off x="4642098" y="2422249"/>
          <a:ext cx="361950" cy="42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753264622"/>
              </p:ext>
            </p:extLst>
          </p:nvPr>
        </p:nvGraphicFramePr>
        <p:xfrm>
          <a:off x="4642098" y="2962793"/>
          <a:ext cx="361950" cy="42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117490594"/>
              </p:ext>
            </p:extLst>
          </p:nvPr>
        </p:nvGraphicFramePr>
        <p:xfrm>
          <a:off x="4642098" y="3503337"/>
          <a:ext cx="361950" cy="42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2455800868"/>
              </p:ext>
            </p:extLst>
          </p:nvPr>
        </p:nvGraphicFramePr>
        <p:xfrm>
          <a:off x="4642098" y="4043881"/>
          <a:ext cx="361950" cy="42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886954981"/>
              </p:ext>
            </p:extLst>
          </p:nvPr>
        </p:nvGraphicFramePr>
        <p:xfrm>
          <a:off x="4642098" y="4584424"/>
          <a:ext cx="361950" cy="42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3121422797"/>
              </p:ext>
            </p:extLst>
          </p:nvPr>
        </p:nvGraphicFramePr>
        <p:xfrm>
          <a:off x="5670664" y="3471163"/>
          <a:ext cx="276224" cy="346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340912394"/>
              </p:ext>
            </p:extLst>
          </p:nvPr>
        </p:nvGraphicFramePr>
        <p:xfrm>
          <a:off x="7006209" y="296745"/>
          <a:ext cx="276224" cy="346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" r:lo="rId36" r:qs="rId37" r:cs="rId38"/>
          </a:graphicData>
        </a:graphic>
      </p:graphicFrame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210673690"/>
              </p:ext>
            </p:extLst>
          </p:nvPr>
        </p:nvGraphicFramePr>
        <p:xfrm>
          <a:off x="8121725" y="3579862"/>
          <a:ext cx="266699" cy="355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" r:lo="rId41" r:qs="rId42" r:cs="rId43"/>
          </a:graphicData>
        </a:graphic>
      </p:graphicFrame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17202365"/>
              </p:ext>
            </p:extLst>
          </p:nvPr>
        </p:nvGraphicFramePr>
        <p:xfrm>
          <a:off x="7146215" y="4299942"/>
          <a:ext cx="295274" cy="346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5" r:lo="rId46" r:qs="rId47" r:cs="rId48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194691236"/>
              </p:ext>
            </p:extLst>
          </p:nvPr>
        </p:nvGraphicFramePr>
        <p:xfrm>
          <a:off x="7874075" y="3589387"/>
          <a:ext cx="295274" cy="346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0" r:lo="rId51" r:qs="rId52" r:cs="rId53"/>
          </a:graphicData>
        </a:graphic>
      </p:graphicFrame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1348063872"/>
              </p:ext>
            </p:extLst>
          </p:nvPr>
        </p:nvGraphicFramePr>
        <p:xfrm>
          <a:off x="5428854" y="1343663"/>
          <a:ext cx="295274" cy="346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5" r:lo="rId56" r:qs="rId57" r:cs="rId58"/>
          </a:graphicData>
        </a:graphic>
      </p:graphicFrame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2714209938"/>
              </p:ext>
            </p:extLst>
          </p:nvPr>
        </p:nvGraphicFramePr>
        <p:xfrm>
          <a:off x="6732240" y="2422249"/>
          <a:ext cx="361950" cy="42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0" r:lo="rId61" r:qs="rId62" r:cs="rId63"/>
          </a:graphicData>
        </a:graphic>
      </p:graphicFrame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370161630"/>
              </p:ext>
            </p:extLst>
          </p:nvPr>
        </p:nvGraphicFramePr>
        <p:xfrm>
          <a:off x="5470639" y="3499738"/>
          <a:ext cx="266699" cy="355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5" r:lo="rId66" r:qs="rId67" r:cs="rId68"/>
          </a:graphicData>
        </a:graphic>
      </p:graphicFrame>
      <p:sp>
        <p:nvSpPr>
          <p:cNvPr id="40" name="Rectangle 2"/>
          <p:cNvSpPr txBox="1">
            <a:spLocks/>
          </p:cNvSpPr>
          <p:nvPr/>
        </p:nvSpPr>
        <p:spPr>
          <a:xfrm>
            <a:off x="3566120" y="51470"/>
            <a:ext cx="268758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18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Waypoint Tactics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9776" y="555526"/>
            <a:ext cx="41862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waypoint is simply a position in the game world.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 with path-finding waypoints (holding path-finding information, e.g. terrain cost, etc.), tactical waypoints hold tactical information, e.g.: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Cover points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Reconnaissance/sniper locations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Shadowed locations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Power-up spawn points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Exposed locations</a:t>
            </a:r>
          </a:p>
        </p:txBody>
      </p:sp>
    </p:spTree>
    <p:extLst>
      <p:ext uri="{BB962C8B-B14F-4D97-AF65-F5344CB8AC3E}">
        <p14:creationId xmlns:p14="http://schemas.microsoft.com/office/powerpoint/2010/main" val="191605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28" grpId="0">
        <p:bldAsOne/>
      </p:bldGraphic>
      <p:bldGraphic spid="29" grpId="0">
        <p:bldAsOne/>
      </p:bldGraphic>
      <p:bldGraphic spid="30" grpId="0">
        <p:bldAsOne/>
      </p:bldGraphic>
      <p:bldGraphic spid="31" grpId="0">
        <p:bldAsOne/>
      </p:bldGraphic>
      <p:bldGraphic spid="32" grpId="0">
        <p:bldAsOne/>
      </p:bldGraphic>
      <p:bldGraphic spid="33" grpId="0">
        <p:bldAsOne/>
      </p:bldGraphic>
      <p:bldGraphic spid="34" grpId="0">
        <p:bldAsOne/>
      </p:bldGraphic>
      <p:bldGraphic spid="35" grpId="0">
        <p:bldAsOne/>
      </p:bldGraphic>
      <p:bldGraphic spid="36" grpId="0">
        <p:bldAsOne/>
      </p:bldGraphic>
      <p:bldGraphic spid="37" grpId="0">
        <p:bldAsOne/>
      </p:bldGraphic>
      <p:bldGraphic spid="38" grpId="0">
        <p:bldAsOne/>
      </p:bldGraphic>
      <p:bldGraphic spid="3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7764" y="644765"/>
            <a:ext cx="5539077" cy="3456384"/>
          </a:xfrm>
          <a:prstGeom prst="roundRect">
            <a:avLst>
              <a:gd name="adj" fmla="val 794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3566120" y="51470"/>
            <a:ext cx="525435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Tactically Aware Path-finding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776" y="555526"/>
            <a:ext cx="303407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Tactical locations can be either set by the designer or derived from game data or analytical algorithms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Tactical nodes can be combined with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path finding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nodes to provide tactically aware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path finding.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60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FF99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5436096" y="656439"/>
            <a:ext cx="3502546" cy="3502546"/>
          </a:xfrm>
          <a:prstGeom prst="roundRect">
            <a:avLst>
              <a:gd name="adj" fmla="val 357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2"/>
          <p:cNvSpPr txBox="1">
            <a:spLocks/>
          </p:cNvSpPr>
          <p:nvPr/>
        </p:nvSpPr>
        <p:spPr>
          <a:xfrm>
            <a:off x="3566120" y="51470"/>
            <a:ext cx="525435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Influence Maps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776" y="555526"/>
            <a:ext cx="4906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Influence mapping is widely used in strategy games to map the influence/strength of each side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game world is split into  chunks (tile-based is a common representation). Each chunk is assigned an influence score based on the combined balance of influence ‘emitted’ by game objects that can effect that chunk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influence map can be used to identify points of weakness and strength and, from this, drive strategic goal selection.</a:t>
            </a:r>
          </a:p>
        </p:txBody>
      </p:sp>
    </p:spTree>
    <p:extLst>
      <p:ext uri="{BB962C8B-B14F-4D97-AF65-F5344CB8AC3E}">
        <p14:creationId xmlns:p14="http://schemas.microsoft.com/office/powerpoint/2010/main" val="34318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8174" y="151206"/>
            <a:ext cx="4464051" cy="4876455"/>
            <a:chOff x="4210050" y="1485880"/>
            <a:chExt cx="4464051" cy="4876455"/>
          </a:xfrm>
        </p:grpSpPr>
        <p:grpSp>
          <p:nvGrpSpPr>
            <p:cNvPr id="3" name="Group 2"/>
            <p:cNvGrpSpPr/>
            <p:nvPr/>
          </p:nvGrpSpPr>
          <p:grpSpPr>
            <a:xfrm>
              <a:off x="4210050" y="1485880"/>
              <a:ext cx="4464051" cy="4876455"/>
              <a:chOff x="4210050" y="1485880"/>
              <a:chExt cx="4464051" cy="4876455"/>
            </a:xfrm>
          </p:grpSpPr>
          <p:sp>
            <p:nvSpPr>
              <p:cNvPr id="7" name="Rectangle 218"/>
              <p:cNvSpPr>
                <a:spLocks noChangeArrowheads="1"/>
              </p:cNvSpPr>
              <p:nvPr/>
            </p:nvSpPr>
            <p:spPr bwMode="auto">
              <a:xfrm>
                <a:off x="4210050" y="1485880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8" name="Rectangle 219"/>
              <p:cNvSpPr>
                <a:spLocks noChangeArrowheads="1"/>
              </p:cNvSpPr>
              <p:nvPr/>
            </p:nvSpPr>
            <p:spPr bwMode="auto">
              <a:xfrm>
                <a:off x="4846638" y="1485880"/>
                <a:ext cx="635000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9" name="Rectangle 220"/>
              <p:cNvSpPr>
                <a:spLocks noChangeArrowheads="1"/>
              </p:cNvSpPr>
              <p:nvPr/>
            </p:nvSpPr>
            <p:spPr bwMode="auto">
              <a:xfrm>
                <a:off x="5484813" y="1485880"/>
                <a:ext cx="636588" cy="612775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" name="Rectangle 221"/>
              <p:cNvSpPr>
                <a:spLocks noChangeArrowheads="1"/>
              </p:cNvSpPr>
              <p:nvPr/>
            </p:nvSpPr>
            <p:spPr bwMode="auto">
              <a:xfrm>
                <a:off x="6122988" y="1485880"/>
                <a:ext cx="636588" cy="61277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1" name="Rectangle 222"/>
              <p:cNvSpPr>
                <a:spLocks noChangeArrowheads="1"/>
              </p:cNvSpPr>
              <p:nvPr/>
            </p:nvSpPr>
            <p:spPr bwMode="auto">
              <a:xfrm>
                <a:off x="6759575" y="1485880"/>
                <a:ext cx="635000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2" name="Rectangle 223"/>
              <p:cNvSpPr>
                <a:spLocks noChangeArrowheads="1"/>
              </p:cNvSpPr>
              <p:nvPr/>
            </p:nvSpPr>
            <p:spPr bwMode="auto">
              <a:xfrm>
                <a:off x="7397750" y="1485880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3" name="Rectangle 224"/>
              <p:cNvSpPr>
                <a:spLocks noChangeArrowheads="1"/>
              </p:cNvSpPr>
              <p:nvPr/>
            </p:nvSpPr>
            <p:spPr bwMode="auto">
              <a:xfrm>
                <a:off x="8037513" y="1485880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4" name="Rectangle 225"/>
              <p:cNvSpPr>
                <a:spLocks noChangeArrowheads="1"/>
              </p:cNvSpPr>
              <p:nvPr/>
            </p:nvSpPr>
            <p:spPr bwMode="auto">
              <a:xfrm>
                <a:off x="4210050" y="2098655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5" name="Rectangle 226"/>
              <p:cNvSpPr>
                <a:spLocks noChangeArrowheads="1"/>
              </p:cNvSpPr>
              <p:nvPr/>
            </p:nvSpPr>
            <p:spPr bwMode="auto">
              <a:xfrm>
                <a:off x="4846638" y="2098655"/>
                <a:ext cx="635000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6" name="Rectangle 227"/>
              <p:cNvSpPr>
                <a:spLocks noChangeArrowheads="1"/>
              </p:cNvSpPr>
              <p:nvPr/>
            </p:nvSpPr>
            <p:spPr bwMode="auto">
              <a:xfrm>
                <a:off x="5484813" y="2098655"/>
                <a:ext cx="636588" cy="611188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7" name="Rectangle 228"/>
              <p:cNvSpPr>
                <a:spLocks noChangeArrowheads="1"/>
              </p:cNvSpPr>
              <p:nvPr/>
            </p:nvSpPr>
            <p:spPr bwMode="auto">
              <a:xfrm>
                <a:off x="6122988" y="2098655"/>
                <a:ext cx="636588" cy="6111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8" name="Rectangle 229"/>
              <p:cNvSpPr>
                <a:spLocks noChangeArrowheads="1"/>
              </p:cNvSpPr>
              <p:nvPr/>
            </p:nvSpPr>
            <p:spPr bwMode="auto">
              <a:xfrm>
                <a:off x="6759575" y="2098655"/>
                <a:ext cx="635000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9" name="Rectangle 230"/>
              <p:cNvSpPr>
                <a:spLocks noChangeArrowheads="1"/>
              </p:cNvSpPr>
              <p:nvPr/>
            </p:nvSpPr>
            <p:spPr bwMode="auto">
              <a:xfrm>
                <a:off x="7397750" y="2098655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0" name="Rectangle 231"/>
              <p:cNvSpPr>
                <a:spLocks noChangeArrowheads="1"/>
              </p:cNvSpPr>
              <p:nvPr/>
            </p:nvSpPr>
            <p:spPr bwMode="auto">
              <a:xfrm>
                <a:off x="8037513" y="2098655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1" name="Rectangle 218"/>
              <p:cNvSpPr>
                <a:spLocks noChangeArrowheads="1"/>
              </p:cNvSpPr>
              <p:nvPr/>
            </p:nvSpPr>
            <p:spPr bwMode="auto">
              <a:xfrm>
                <a:off x="4210050" y="2709843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2" name="Rectangle 219"/>
              <p:cNvSpPr>
                <a:spLocks noChangeArrowheads="1"/>
              </p:cNvSpPr>
              <p:nvPr/>
            </p:nvSpPr>
            <p:spPr bwMode="auto">
              <a:xfrm>
                <a:off x="4846638" y="2709843"/>
                <a:ext cx="635000" cy="612775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3" name="Rectangle 220"/>
              <p:cNvSpPr>
                <a:spLocks noChangeArrowheads="1"/>
              </p:cNvSpPr>
              <p:nvPr/>
            </p:nvSpPr>
            <p:spPr bwMode="auto">
              <a:xfrm>
                <a:off x="5484813" y="2709843"/>
                <a:ext cx="636588" cy="612775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4" name="Rectangle 221"/>
              <p:cNvSpPr>
                <a:spLocks noChangeArrowheads="1"/>
              </p:cNvSpPr>
              <p:nvPr/>
            </p:nvSpPr>
            <p:spPr bwMode="auto">
              <a:xfrm>
                <a:off x="6122988" y="2709843"/>
                <a:ext cx="636588" cy="61277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5" name="Rectangle 222"/>
              <p:cNvSpPr>
                <a:spLocks noChangeArrowheads="1"/>
              </p:cNvSpPr>
              <p:nvPr/>
            </p:nvSpPr>
            <p:spPr bwMode="auto">
              <a:xfrm>
                <a:off x="6759575" y="2709843"/>
                <a:ext cx="635000" cy="61277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6" name="Rectangle 223"/>
              <p:cNvSpPr>
                <a:spLocks noChangeArrowheads="1"/>
              </p:cNvSpPr>
              <p:nvPr/>
            </p:nvSpPr>
            <p:spPr bwMode="auto">
              <a:xfrm>
                <a:off x="7397750" y="2709843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Rectangle 224"/>
              <p:cNvSpPr>
                <a:spLocks noChangeArrowheads="1"/>
              </p:cNvSpPr>
              <p:nvPr/>
            </p:nvSpPr>
            <p:spPr bwMode="auto">
              <a:xfrm>
                <a:off x="8037513" y="2709843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8" name="Rectangle 225"/>
              <p:cNvSpPr>
                <a:spLocks noChangeArrowheads="1"/>
              </p:cNvSpPr>
              <p:nvPr/>
            </p:nvSpPr>
            <p:spPr bwMode="auto">
              <a:xfrm>
                <a:off x="4210050" y="3322618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Rectangle 226"/>
              <p:cNvSpPr>
                <a:spLocks noChangeArrowheads="1"/>
              </p:cNvSpPr>
              <p:nvPr/>
            </p:nvSpPr>
            <p:spPr bwMode="auto">
              <a:xfrm>
                <a:off x="4846638" y="3322618"/>
                <a:ext cx="635000" cy="611188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0" name="Rectangle 227"/>
              <p:cNvSpPr>
                <a:spLocks noChangeArrowheads="1"/>
              </p:cNvSpPr>
              <p:nvPr/>
            </p:nvSpPr>
            <p:spPr bwMode="auto">
              <a:xfrm>
                <a:off x="5484813" y="3322618"/>
                <a:ext cx="636588" cy="6111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1" name="Rectangle 228"/>
              <p:cNvSpPr>
                <a:spLocks noChangeArrowheads="1"/>
              </p:cNvSpPr>
              <p:nvPr/>
            </p:nvSpPr>
            <p:spPr bwMode="auto">
              <a:xfrm>
                <a:off x="6122988" y="3322618"/>
                <a:ext cx="636588" cy="6111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2" name="Rectangle 229"/>
              <p:cNvSpPr>
                <a:spLocks noChangeArrowheads="1"/>
              </p:cNvSpPr>
              <p:nvPr/>
            </p:nvSpPr>
            <p:spPr bwMode="auto">
              <a:xfrm>
                <a:off x="6759575" y="3322618"/>
                <a:ext cx="635000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" name="Rectangle 230"/>
              <p:cNvSpPr>
                <a:spLocks noChangeArrowheads="1"/>
              </p:cNvSpPr>
              <p:nvPr/>
            </p:nvSpPr>
            <p:spPr bwMode="auto">
              <a:xfrm>
                <a:off x="7397750" y="3322618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4" name="Rectangle 231"/>
              <p:cNvSpPr>
                <a:spLocks noChangeArrowheads="1"/>
              </p:cNvSpPr>
              <p:nvPr/>
            </p:nvSpPr>
            <p:spPr bwMode="auto">
              <a:xfrm>
                <a:off x="8037513" y="3322618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5" name="Rectangle 218"/>
              <p:cNvSpPr>
                <a:spLocks noChangeArrowheads="1"/>
              </p:cNvSpPr>
              <p:nvPr/>
            </p:nvSpPr>
            <p:spPr bwMode="auto">
              <a:xfrm>
                <a:off x="4210050" y="3914409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6" name="Rectangle 219"/>
              <p:cNvSpPr>
                <a:spLocks noChangeArrowheads="1"/>
              </p:cNvSpPr>
              <p:nvPr/>
            </p:nvSpPr>
            <p:spPr bwMode="auto">
              <a:xfrm>
                <a:off x="4846638" y="3914409"/>
                <a:ext cx="635000" cy="612775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7" name="Rectangle 220"/>
              <p:cNvSpPr>
                <a:spLocks noChangeArrowheads="1"/>
              </p:cNvSpPr>
              <p:nvPr/>
            </p:nvSpPr>
            <p:spPr bwMode="auto">
              <a:xfrm>
                <a:off x="5484813" y="3914409"/>
                <a:ext cx="636588" cy="612775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8" name="Rectangle 221"/>
              <p:cNvSpPr>
                <a:spLocks noChangeArrowheads="1"/>
              </p:cNvSpPr>
              <p:nvPr/>
            </p:nvSpPr>
            <p:spPr bwMode="auto">
              <a:xfrm>
                <a:off x="6122988" y="3914409"/>
                <a:ext cx="636588" cy="612775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9" name="Rectangle 222"/>
              <p:cNvSpPr>
                <a:spLocks noChangeArrowheads="1"/>
              </p:cNvSpPr>
              <p:nvPr/>
            </p:nvSpPr>
            <p:spPr bwMode="auto">
              <a:xfrm>
                <a:off x="6759575" y="3914409"/>
                <a:ext cx="635000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0" name="Rectangle 223"/>
              <p:cNvSpPr>
                <a:spLocks noChangeArrowheads="1"/>
              </p:cNvSpPr>
              <p:nvPr/>
            </p:nvSpPr>
            <p:spPr bwMode="auto">
              <a:xfrm>
                <a:off x="7397750" y="3914409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1" name="Rectangle 224"/>
              <p:cNvSpPr>
                <a:spLocks noChangeArrowheads="1"/>
              </p:cNvSpPr>
              <p:nvPr/>
            </p:nvSpPr>
            <p:spPr bwMode="auto">
              <a:xfrm>
                <a:off x="8037513" y="3914409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2" name="Rectangle 225"/>
              <p:cNvSpPr>
                <a:spLocks noChangeArrowheads="1"/>
              </p:cNvSpPr>
              <p:nvPr/>
            </p:nvSpPr>
            <p:spPr bwMode="auto">
              <a:xfrm>
                <a:off x="4210050" y="4527184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3" name="Rectangle 226"/>
              <p:cNvSpPr>
                <a:spLocks noChangeArrowheads="1"/>
              </p:cNvSpPr>
              <p:nvPr/>
            </p:nvSpPr>
            <p:spPr bwMode="auto">
              <a:xfrm>
                <a:off x="4846638" y="4527184"/>
                <a:ext cx="635000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4" name="Rectangle 227"/>
              <p:cNvSpPr>
                <a:spLocks noChangeArrowheads="1"/>
              </p:cNvSpPr>
              <p:nvPr/>
            </p:nvSpPr>
            <p:spPr bwMode="auto">
              <a:xfrm>
                <a:off x="5484813" y="4527184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5" name="Rectangle 228"/>
              <p:cNvSpPr>
                <a:spLocks noChangeArrowheads="1"/>
              </p:cNvSpPr>
              <p:nvPr/>
            </p:nvSpPr>
            <p:spPr bwMode="auto">
              <a:xfrm>
                <a:off x="6122988" y="4527184"/>
                <a:ext cx="636588" cy="611188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6" name="Rectangle 229"/>
              <p:cNvSpPr>
                <a:spLocks noChangeArrowheads="1"/>
              </p:cNvSpPr>
              <p:nvPr/>
            </p:nvSpPr>
            <p:spPr bwMode="auto">
              <a:xfrm>
                <a:off x="6759575" y="4527184"/>
                <a:ext cx="635000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7" name="Rectangle 230"/>
              <p:cNvSpPr>
                <a:spLocks noChangeArrowheads="1"/>
              </p:cNvSpPr>
              <p:nvPr/>
            </p:nvSpPr>
            <p:spPr bwMode="auto">
              <a:xfrm>
                <a:off x="7397750" y="4527184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8" name="Rectangle 231"/>
              <p:cNvSpPr>
                <a:spLocks noChangeArrowheads="1"/>
              </p:cNvSpPr>
              <p:nvPr/>
            </p:nvSpPr>
            <p:spPr bwMode="auto">
              <a:xfrm>
                <a:off x="8037513" y="4527184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9" name="Rectangle 218"/>
              <p:cNvSpPr>
                <a:spLocks noChangeArrowheads="1"/>
              </p:cNvSpPr>
              <p:nvPr/>
            </p:nvSpPr>
            <p:spPr bwMode="auto">
              <a:xfrm>
                <a:off x="4210050" y="5138372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0" name="Rectangle 219"/>
              <p:cNvSpPr>
                <a:spLocks noChangeArrowheads="1"/>
              </p:cNvSpPr>
              <p:nvPr/>
            </p:nvSpPr>
            <p:spPr bwMode="auto">
              <a:xfrm>
                <a:off x="4846638" y="5138372"/>
                <a:ext cx="635000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1" name="Rectangle 220"/>
              <p:cNvSpPr>
                <a:spLocks noChangeArrowheads="1"/>
              </p:cNvSpPr>
              <p:nvPr/>
            </p:nvSpPr>
            <p:spPr bwMode="auto">
              <a:xfrm>
                <a:off x="5484813" y="5138372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2" name="Rectangle 221"/>
              <p:cNvSpPr>
                <a:spLocks noChangeArrowheads="1"/>
              </p:cNvSpPr>
              <p:nvPr/>
            </p:nvSpPr>
            <p:spPr bwMode="auto">
              <a:xfrm>
                <a:off x="6122988" y="5138372"/>
                <a:ext cx="636588" cy="612775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3" name="Rectangle 222"/>
              <p:cNvSpPr>
                <a:spLocks noChangeArrowheads="1"/>
              </p:cNvSpPr>
              <p:nvPr/>
            </p:nvSpPr>
            <p:spPr bwMode="auto">
              <a:xfrm>
                <a:off x="6759575" y="5138372"/>
                <a:ext cx="635000" cy="612775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4" name="Rectangle 223"/>
              <p:cNvSpPr>
                <a:spLocks noChangeArrowheads="1"/>
              </p:cNvSpPr>
              <p:nvPr/>
            </p:nvSpPr>
            <p:spPr bwMode="auto">
              <a:xfrm>
                <a:off x="7397750" y="5138372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5" name="Rectangle 224"/>
              <p:cNvSpPr>
                <a:spLocks noChangeArrowheads="1"/>
              </p:cNvSpPr>
              <p:nvPr/>
            </p:nvSpPr>
            <p:spPr bwMode="auto">
              <a:xfrm>
                <a:off x="8037513" y="5138372"/>
                <a:ext cx="636588" cy="612775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6" name="Rectangle 225"/>
              <p:cNvSpPr>
                <a:spLocks noChangeArrowheads="1"/>
              </p:cNvSpPr>
              <p:nvPr/>
            </p:nvSpPr>
            <p:spPr bwMode="auto">
              <a:xfrm>
                <a:off x="4210050" y="5751147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7" name="Rectangle 226"/>
              <p:cNvSpPr>
                <a:spLocks noChangeArrowheads="1"/>
              </p:cNvSpPr>
              <p:nvPr/>
            </p:nvSpPr>
            <p:spPr bwMode="auto">
              <a:xfrm>
                <a:off x="4846638" y="5751147"/>
                <a:ext cx="635000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" name="Rectangle 227"/>
              <p:cNvSpPr>
                <a:spLocks noChangeArrowheads="1"/>
              </p:cNvSpPr>
              <p:nvPr/>
            </p:nvSpPr>
            <p:spPr bwMode="auto">
              <a:xfrm>
                <a:off x="5484813" y="5751147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9" name="Rectangle 228"/>
              <p:cNvSpPr>
                <a:spLocks noChangeArrowheads="1"/>
              </p:cNvSpPr>
              <p:nvPr/>
            </p:nvSpPr>
            <p:spPr bwMode="auto">
              <a:xfrm>
                <a:off x="6122988" y="5751147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60" name="Rectangle 229"/>
              <p:cNvSpPr>
                <a:spLocks noChangeArrowheads="1"/>
              </p:cNvSpPr>
              <p:nvPr/>
            </p:nvSpPr>
            <p:spPr bwMode="auto">
              <a:xfrm>
                <a:off x="6759575" y="5751147"/>
                <a:ext cx="635000" cy="611188"/>
              </a:xfrm>
              <a:prstGeom prst="rect">
                <a:avLst/>
              </a:prstGeom>
              <a:solidFill>
                <a:srgbClr val="00B0F0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61" name="Rectangle 230"/>
              <p:cNvSpPr>
                <a:spLocks noChangeArrowheads="1"/>
              </p:cNvSpPr>
              <p:nvPr/>
            </p:nvSpPr>
            <p:spPr bwMode="auto">
              <a:xfrm>
                <a:off x="7397750" y="5751147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62" name="Rectangle 231"/>
              <p:cNvSpPr>
                <a:spLocks noChangeArrowheads="1"/>
              </p:cNvSpPr>
              <p:nvPr/>
            </p:nvSpPr>
            <p:spPr bwMode="auto">
              <a:xfrm>
                <a:off x="8037513" y="5751147"/>
                <a:ext cx="636588" cy="611188"/>
              </a:xfrm>
              <a:prstGeom prst="rect">
                <a:avLst/>
              </a:prstGeom>
              <a:solidFill>
                <a:srgbClr val="99FF33"/>
              </a:solidFill>
              <a:ln w="15875">
                <a:solidFill>
                  <a:srgbClr val="80808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862637" y="4707914"/>
                <a:ext cx="1081088" cy="26157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rgbClr val="00000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7764481" y="5143690"/>
              <a:ext cx="250807" cy="636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00000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7466012" y="1822062"/>
              <a:ext cx="495300" cy="238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03788" y="4576537"/>
              <a:ext cx="495300" cy="252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5" name="Text Placeholder 5"/>
          <p:cNvSpPr txBox="1">
            <a:spLocks/>
          </p:cNvSpPr>
          <p:nvPr/>
        </p:nvSpPr>
        <p:spPr>
          <a:xfrm>
            <a:off x="4688108" y="699542"/>
            <a:ext cx="4348388" cy="4071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en-GB" sz="2000" dirty="0" smtClean="0">
                <a:latin typeface="Calibri" panose="020F0502020204030204" pitchFamily="34" charset="0"/>
              </a:rPr>
              <a:t>The influence exerted on a particular area can depend upon the proximity of objects (e.g. mobile or stationary), type of surrounding terrain (e.g. a mountain range may ‘prevent’ influence passing), side specific factors (e.g. current financial or happiness state), etc.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Georgia" pitchFamily="18" charset="0"/>
              <a:buNone/>
            </a:pPr>
            <a:endParaRPr lang="en-GB" sz="1000" dirty="0" smtClean="0"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Georgia" pitchFamily="18" charset="0"/>
              <a:buNone/>
            </a:pPr>
            <a:r>
              <a:rPr lang="en-GB" sz="2000" dirty="0" smtClean="0">
                <a:latin typeface="Calibri" panose="020F0502020204030204" pitchFamily="34" charset="0"/>
              </a:rPr>
              <a:t>Influence emitted by an object decays over distance (e.g.  using a linear drop-off alongside a defined maximum influence range).</a:t>
            </a:r>
          </a:p>
        </p:txBody>
      </p:sp>
      <p:sp>
        <p:nvSpPr>
          <p:cNvPr id="66" name="Rectangle 218"/>
          <p:cNvSpPr>
            <a:spLocks noChangeArrowheads="1"/>
          </p:cNvSpPr>
          <p:nvPr/>
        </p:nvSpPr>
        <p:spPr bwMode="auto">
          <a:xfrm>
            <a:off x="7380312" y="158775"/>
            <a:ext cx="486975" cy="468759"/>
          </a:xfrm>
          <a:prstGeom prst="rect">
            <a:avLst/>
          </a:prstGeom>
          <a:solidFill>
            <a:srgbClr val="92D050"/>
          </a:solidFill>
          <a:ln w="15875">
            <a:solidFill>
              <a:srgbClr val="80808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Rectangle 220"/>
          <p:cNvSpPr>
            <a:spLocks noChangeArrowheads="1"/>
          </p:cNvSpPr>
          <p:nvPr/>
        </p:nvSpPr>
        <p:spPr bwMode="auto">
          <a:xfrm>
            <a:off x="7947835" y="158775"/>
            <a:ext cx="486975" cy="468759"/>
          </a:xfrm>
          <a:prstGeom prst="rect">
            <a:avLst/>
          </a:prstGeom>
          <a:solidFill>
            <a:srgbClr val="00B0F0"/>
          </a:solidFill>
          <a:ln w="15875">
            <a:solidFill>
              <a:srgbClr val="80808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Rectangle 220"/>
          <p:cNvSpPr>
            <a:spLocks noChangeArrowheads="1"/>
          </p:cNvSpPr>
          <p:nvPr/>
        </p:nvSpPr>
        <p:spPr bwMode="auto">
          <a:xfrm>
            <a:off x="8515359" y="158775"/>
            <a:ext cx="486975" cy="4687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>
            <a:solidFill>
              <a:srgbClr val="80808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285974" y="1618612"/>
            <a:ext cx="3454351" cy="3409049"/>
            <a:chOff x="4387850" y="2953286"/>
            <a:chExt cx="3454351" cy="3409049"/>
          </a:xfrm>
        </p:grpSpPr>
        <p:sp>
          <p:nvSpPr>
            <p:cNvPr id="70" name="Text Box 1488"/>
            <p:cNvSpPr txBox="1">
              <a:spLocks noChangeArrowheads="1"/>
            </p:cNvSpPr>
            <p:nvPr/>
          </p:nvSpPr>
          <p:spPr bwMode="auto">
            <a:xfrm>
              <a:off x="6297612" y="4507523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latin typeface="Arial Narrow" pitchFamily="34" charset="0"/>
                </a:rPr>
                <a:t>1</a:t>
              </a:r>
            </a:p>
          </p:txBody>
        </p:sp>
        <p:sp>
          <p:nvSpPr>
            <p:cNvPr id="71" name="Text Box 1528"/>
            <p:cNvSpPr txBox="1">
              <a:spLocks noChangeArrowheads="1"/>
            </p:cNvSpPr>
            <p:nvPr/>
          </p:nvSpPr>
          <p:spPr bwMode="auto">
            <a:xfrm>
              <a:off x="5000625" y="4786129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rial Narrow" pitchFamily="34" charset="0"/>
                </a:rPr>
                <a:t>5</a:t>
              </a:r>
            </a:p>
          </p:txBody>
        </p:sp>
        <p:sp>
          <p:nvSpPr>
            <p:cNvPr id="72" name="Text Box 1528"/>
            <p:cNvSpPr txBox="1">
              <a:spLocks noChangeArrowheads="1"/>
            </p:cNvSpPr>
            <p:nvPr/>
          </p:nvSpPr>
          <p:spPr bwMode="auto">
            <a:xfrm>
              <a:off x="4387850" y="4783747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4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73" name="Text Box 1528"/>
            <p:cNvSpPr txBox="1">
              <a:spLocks noChangeArrowheads="1"/>
            </p:cNvSpPr>
            <p:nvPr/>
          </p:nvSpPr>
          <p:spPr bwMode="auto">
            <a:xfrm>
              <a:off x="5572173" y="4805137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4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74" name="Text Box 1528"/>
            <p:cNvSpPr txBox="1">
              <a:spLocks noChangeArrowheads="1"/>
            </p:cNvSpPr>
            <p:nvPr/>
          </p:nvSpPr>
          <p:spPr bwMode="auto">
            <a:xfrm>
              <a:off x="4387850" y="5381815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4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75" name="Text Box 1528"/>
            <p:cNvSpPr txBox="1">
              <a:spLocks noChangeArrowheads="1"/>
            </p:cNvSpPr>
            <p:nvPr/>
          </p:nvSpPr>
          <p:spPr bwMode="auto">
            <a:xfrm>
              <a:off x="4999086" y="5378185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4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76" name="Text Box 1528"/>
            <p:cNvSpPr txBox="1">
              <a:spLocks noChangeArrowheads="1"/>
            </p:cNvSpPr>
            <p:nvPr/>
          </p:nvSpPr>
          <p:spPr bwMode="auto">
            <a:xfrm>
              <a:off x="5637213" y="539134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4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77" name="Text Box 1528"/>
            <p:cNvSpPr txBox="1">
              <a:spLocks noChangeArrowheads="1"/>
            </p:cNvSpPr>
            <p:nvPr/>
          </p:nvSpPr>
          <p:spPr bwMode="auto">
            <a:xfrm>
              <a:off x="4387850" y="4155097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3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78" name="Text Box 1528"/>
            <p:cNvSpPr txBox="1">
              <a:spLocks noChangeArrowheads="1"/>
            </p:cNvSpPr>
            <p:nvPr/>
          </p:nvSpPr>
          <p:spPr bwMode="auto">
            <a:xfrm>
              <a:off x="6299151" y="4805137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3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79" name="Text Box 1528"/>
            <p:cNvSpPr txBox="1">
              <a:spLocks noChangeArrowheads="1"/>
            </p:cNvSpPr>
            <p:nvPr/>
          </p:nvSpPr>
          <p:spPr bwMode="auto">
            <a:xfrm>
              <a:off x="4395018" y="5993003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3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0" name="Text Box 1528"/>
            <p:cNvSpPr txBox="1">
              <a:spLocks noChangeArrowheads="1"/>
            </p:cNvSpPr>
            <p:nvPr/>
          </p:nvSpPr>
          <p:spPr bwMode="auto">
            <a:xfrm>
              <a:off x="4999086" y="5993003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3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1" name="Text Box 1528"/>
            <p:cNvSpPr txBox="1">
              <a:spLocks noChangeArrowheads="1"/>
            </p:cNvSpPr>
            <p:nvPr/>
          </p:nvSpPr>
          <p:spPr bwMode="auto">
            <a:xfrm>
              <a:off x="5637213" y="5973913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3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2" name="Text Box 1528"/>
            <p:cNvSpPr txBox="1">
              <a:spLocks noChangeArrowheads="1"/>
            </p:cNvSpPr>
            <p:nvPr/>
          </p:nvSpPr>
          <p:spPr bwMode="auto">
            <a:xfrm>
              <a:off x="6208761" y="5993003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3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3" name="Text Box 1528"/>
            <p:cNvSpPr txBox="1">
              <a:spLocks noChangeArrowheads="1"/>
            </p:cNvSpPr>
            <p:nvPr/>
          </p:nvSpPr>
          <p:spPr bwMode="auto">
            <a:xfrm>
              <a:off x="4991100" y="4163074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3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4" name="Text Box 1528"/>
            <p:cNvSpPr txBox="1">
              <a:spLocks noChangeArrowheads="1"/>
            </p:cNvSpPr>
            <p:nvPr/>
          </p:nvSpPr>
          <p:spPr bwMode="auto">
            <a:xfrm>
              <a:off x="5637213" y="4163074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3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5" name="Text Box 1528"/>
            <p:cNvSpPr txBox="1">
              <a:spLocks noChangeArrowheads="1"/>
            </p:cNvSpPr>
            <p:nvPr/>
          </p:nvSpPr>
          <p:spPr bwMode="auto">
            <a:xfrm>
              <a:off x="6296073" y="539134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2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6" name="Text Box 1528"/>
            <p:cNvSpPr txBox="1">
              <a:spLocks noChangeArrowheads="1"/>
            </p:cNvSpPr>
            <p:nvPr/>
          </p:nvSpPr>
          <p:spPr bwMode="auto">
            <a:xfrm>
              <a:off x="6945264" y="5993003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7" name="Text Box 1528"/>
            <p:cNvSpPr txBox="1">
              <a:spLocks noChangeArrowheads="1"/>
            </p:cNvSpPr>
            <p:nvPr/>
          </p:nvSpPr>
          <p:spPr bwMode="auto">
            <a:xfrm>
              <a:off x="6942186" y="4805137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2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8" name="Text Box 1528"/>
            <p:cNvSpPr txBox="1">
              <a:spLocks noChangeArrowheads="1"/>
            </p:cNvSpPr>
            <p:nvPr/>
          </p:nvSpPr>
          <p:spPr bwMode="auto">
            <a:xfrm>
              <a:off x="6942186" y="5391340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89" name="Text Box 1528"/>
            <p:cNvSpPr txBox="1">
              <a:spLocks noChangeArrowheads="1"/>
            </p:cNvSpPr>
            <p:nvPr/>
          </p:nvSpPr>
          <p:spPr bwMode="auto">
            <a:xfrm>
              <a:off x="7542212" y="4805137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90" name="Text Box 1528"/>
            <p:cNvSpPr txBox="1">
              <a:spLocks noChangeArrowheads="1"/>
            </p:cNvSpPr>
            <p:nvPr/>
          </p:nvSpPr>
          <p:spPr bwMode="auto">
            <a:xfrm>
              <a:off x="6952432" y="4163074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91" name="Text Box 1528"/>
            <p:cNvSpPr txBox="1">
              <a:spLocks noChangeArrowheads="1"/>
            </p:cNvSpPr>
            <p:nvPr/>
          </p:nvSpPr>
          <p:spPr bwMode="auto">
            <a:xfrm>
              <a:off x="7540673" y="4163074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92" name="Text Box 1528"/>
            <p:cNvSpPr txBox="1">
              <a:spLocks noChangeArrowheads="1"/>
            </p:cNvSpPr>
            <p:nvPr/>
          </p:nvSpPr>
          <p:spPr bwMode="auto">
            <a:xfrm>
              <a:off x="7551737" y="5400865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93" name="Text Box 1528"/>
            <p:cNvSpPr txBox="1">
              <a:spLocks noChangeArrowheads="1"/>
            </p:cNvSpPr>
            <p:nvPr/>
          </p:nvSpPr>
          <p:spPr bwMode="auto">
            <a:xfrm>
              <a:off x="7551737" y="5973913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94" name="Text Box 1528"/>
            <p:cNvSpPr txBox="1">
              <a:spLocks noChangeArrowheads="1"/>
            </p:cNvSpPr>
            <p:nvPr/>
          </p:nvSpPr>
          <p:spPr bwMode="auto">
            <a:xfrm>
              <a:off x="6284961" y="4163074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95" name="Text Box 1528"/>
            <p:cNvSpPr txBox="1">
              <a:spLocks noChangeArrowheads="1"/>
            </p:cNvSpPr>
            <p:nvPr/>
          </p:nvSpPr>
          <p:spPr bwMode="auto">
            <a:xfrm>
              <a:off x="4991100" y="3564474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96" name="Text Box 1528"/>
            <p:cNvSpPr txBox="1">
              <a:spLocks noChangeArrowheads="1"/>
            </p:cNvSpPr>
            <p:nvPr/>
          </p:nvSpPr>
          <p:spPr bwMode="auto">
            <a:xfrm>
              <a:off x="4387850" y="3564474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2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97" name="Text Box 1528"/>
            <p:cNvSpPr txBox="1">
              <a:spLocks noChangeArrowheads="1"/>
            </p:cNvSpPr>
            <p:nvPr/>
          </p:nvSpPr>
          <p:spPr bwMode="auto">
            <a:xfrm>
              <a:off x="4387850" y="2953286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bg1"/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021112" y="132116"/>
            <a:ext cx="2551113" cy="4876455"/>
            <a:chOff x="11452995" y="59692"/>
            <a:chExt cx="2551113" cy="4876455"/>
          </a:xfrm>
          <a:solidFill>
            <a:srgbClr val="000000">
              <a:alpha val="87059"/>
            </a:srgbClr>
          </a:solidFill>
        </p:grpSpPr>
        <p:sp>
          <p:nvSpPr>
            <p:cNvPr id="99" name="Rectangle 221"/>
            <p:cNvSpPr>
              <a:spLocks noChangeArrowheads="1"/>
            </p:cNvSpPr>
            <p:nvPr/>
          </p:nvSpPr>
          <p:spPr bwMode="auto">
            <a:xfrm>
              <a:off x="11452995" y="59692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0" name="Rectangle 222"/>
            <p:cNvSpPr>
              <a:spLocks noChangeArrowheads="1"/>
            </p:cNvSpPr>
            <p:nvPr/>
          </p:nvSpPr>
          <p:spPr bwMode="auto">
            <a:xfrm>
              <a:off x="12089582" y="59692"/>
              <a:ext cx="635000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1" name="Rectangle 223"/>
            <p:cNvSpPr>
              <a:spLocks noChangeArrowheads="1"/>
            </p:cNvSpPr>
            <p:nvPr/>
          </p:nvSpPr>
          <p:spPr bwMode="auto">
            <a:xfrm>
              <a:off x="12727757" y="59692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2" name="Rectangle 224"/>
            <p:cNvSpPr>
              <a:spLocks noChangeArrowheads="1"/>
            </p:cNvSpPr>
            <p:nvPr/>
          </p:nvSpPr>
          <p:spPr bwMode="auto">
            <a:xfrm>
              <a:off x="13367520" y="59692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3" name="Rectangle 228"/>
            <p:cNvSpPr>
              <a:spLocks noChangeArrowheads="1"/>
            </p:cNvSpPr>
            <p:nvPr/>
          </p:nvSpPr>
          <p:spPr bwMode="auto">
            <a:xfrm>
              <a:off x="11452995" y="672467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4" name="Rectangle 229"/>
            <p:cNvSpPr>
              <a:spLocks noChangeArrowheads="1"/>
            </p:cNvSpPr>
            <p:nvPr/>
          </p:nvSpPr>
          <p:spPr bwMode="auto">
            <a:xfrm>
              <a:off x="12089582" y="672467"/>
              <a:ext cx="635000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5" name="Rectangle 230"/>
            <p:cNvSpPr>
              <a:spLocks noChangeArrowheads="1"/>
            </p:cNvSpPr>
            <p:nvPr/>
          </p:nvSpPr>
          <p:spPr bwMode="auto">
            <a:xfrm>
              <a:off x="12727757" y="672467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6" name="Rectangle 231"/>
            <p:cNvSpPr>
              <a:spLocks noChangeArrowheads="1"/>
            </p:cNvSpPr>
            <p:nvPr/>
          </p:nvSpPr>
          <p:spPr bwMode="auto">
            <a:xfrm>
              <a:off x="13367520" y="672467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7" name="Rectangle 221"/>
            <p:cNvSpPr>
              <a:spLocks noChangeArrowheads="1"/>
            </p:cNvSpPr>
            <p:nvPr/>
          </p:nvSpPr>
          <p:spPr bwMode="auto">
            <a:xfrm>
              <a:off x="11452995" y="1283655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8" name="Rectangle 222"/>
            <p:cNvSpPr>
              <a:spLocks noChangeArrowheads="1"/>
            </p:cNvSpPr>
            <p:nvPr/>
          </p:nvSpPr>
          <p:spPr bwMode="auto">
            <a:xfrm>
              <a:off x="12089582" y="1283655"/>
              <a:ext cx="635000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9" name="Rectangle 223"/>
            <p:cNvSpPr>
              <a:spLocks noChangeArrowheads="1"/>
            </p:cNvSpPr>
            <p:nvPr/>
          </p:nvSpPr>
          <p:spPr bwMode="auto">
            <a:xfrm>
              <a:off x="12727757" y="1283655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0" name="Rectangle 224"/>
            <p:cNvSpPr>
              <a:spLocks noChangeArrowheads="1"/>
            </p:cNvSpPr>
            <p:nvPr/>
          </p:nvSpPr>
          <p:spPr bwMode="auto">
            <a:xfrm>
              <a:off x="13367520" y="1283655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1" name="Rectangle 229"/>
            <p:cNvSpPr>
              <a:spLocks noChangeArrowheads="1"/>
            </p:cNvSpPr>
            <p:nvPr/>
          </p:nvSpPr>
          <p:spPr bwMode="auto">
            <a:xfrm>
              <a:off x="12089582" y="1896430"/>
              <a:ext cx="635000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2" name="Rectangle 230"/>
            <p:cNvSpPr>
              <a:spLocks noChangeArrowheads="1"/>
            </p:cNvSpPr>
            <p:nvPr/>
          </p:nvSpPr>
          <p:spPr bwMode="auto">
            <a:xfrm>
              <a:off x="12727757" y="1896430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3" name="Rectangle 231"/>
            <p:cNvSpPr>
              <a:spLocks noChangeArrowheads="1"/>
            </p:cNvSpPr>
            <p:nvPr/>
          </p:nvSpPr>
          <p:spPr bwMode="auto">
            <a:xfrm>
              <a:off x="13367520" y="1896430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4" name="Rectangle 224"/>
            <p:cNvSpPr>
              <a:spLocks noChangeArrowheads="1"/>
            </p:cNvSpPr>
            <p:nvPr/>
          </p:nvSpPr>
          <p:spPr bwMode="auto">
            <a:xfrm>
              <a:off x="13367520" y="2488221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5" name="Rectangle 231"/>
            <p:cNvSpPr>
              <a:spLocks noChangeArrowheads="1"/>
            </p:cNvSpPr>
            <p:nvPr/>
          </p:nvSpPr>
          <p:spPr bwMode="auto">
            <a:xfrm>
              <a:off x="13367520" y="3100996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6" name="Rectangle 224"/>
            <p:cNvSpPr>
              <a:spLocks noChangeArrowheads="1"/>
            </p:cNvSpPr>
            <p:nvPr/>
          </p:nvSpPr>
          <p:spPr bwMode="auto">
            <a:xfrm>
              <a:off x="13367520" y="3712184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7" name="Rectangle 231"/>
            <p:cNvSpPr>
              <a:spLocks noChangeArrowheads="1"/>
            </p:cNvSpPr>
            <p:nvPr/>
          </p:nvSpPr>
          <p:spPr bwMode="auto">
            <a:xfrm>
              <a:off x="13367520" y="4324959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195736" y="158775"/>
            <a:ext cx="2328864" cy="2812460"/>
            <a:chOff x="6297612" y="1493449"/>
            <a:chExt cx="2328864" cy="2812460"/>
          </a:xfrm>
        </p:grpSpPr>
        <p:sp>
          <p:nvSpPr>
            <p:cNvPr id="119" name="Text Box 1513"/>
            <p:cNvSpPr txBox="1">
              <a:spLocks noChangeArrowheads="1"/>
            </p:cNvSpPr>
            <p:nvPr/>
          </p:nvSpPr>
          <p:spPr bwMode="auto">
            <a:xfrm>
              <a:off x="7542212" y="2142736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4</a:t>
              </a:r>
            </a:p>
          </p:txBody>
        </p:sp>
        <p:sp>
          <p:nvSpPr>
            <p:cNvPr id="120" name="Text Box 1528"/>
            <p:cNvSpPr txBox="1">
              <a:spLocks noChangeArrowheads="1"/>
            </p:cNvSpPr>
            <p:nvPr/>
          </p:nvSpPr>
          <p:spPr bwMode="auto">
            <a:xfrm>
              <a:off x="7542212" y="1493449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5</a:t>
              </a:r>
            </a:p>
          </p:txBody>
        </p:sp>
        <p:sp>
          <p:nvSpPr>
            <p:cNvPr id="121" name="Text Box 1513"/>
            <p:cNvSpPr txBox="1">
              <a:spLocks noChangeArrowheads="1"/>
            </p:cNvSpPr>
            <p:nvPr/>
          </p:nvSpPr>
          <p:spPr bwMode="auto">
            <a:xfrm>
              <a:off x="8199409" y="1507737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4</a:t>
              </a:r>
            </a:p>
          </p:txBody>
        </p:sp>
        <p:sp>
          <p:nvSpPr>
            <p:cNvPr id="122" name="Text Box 1513"/>
            <p:cNvSpPr txBox="1">
              <a:spLocks noChangeArrowheads="1"/>
            </p:cNvSpPr>
            <p:nvPr/>
          </p:nvSpPr>
          <p:spPr bwMode="auto">
            <a:xfrm>
              <a:off x="6945264" y="1507737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4</a:t>
              </a:r>
            </a:p>
          </p:txBody>
        </p:sp>
        <p:sp>
          <p:nvSpPr>
            <p:cNvPr id="123" name="Text Box 1513"/>
            <p:cNvSpPr txBox="1">
              <a:spLocks noChangeArrowheads="1"/>
            </p:cNvSpPr>
            <p:nvPr/>
          </p:nvSpPr>
          <p:spPr bwMode="auto">
            <a:xfrm>
              <a:off x="8199409" y="2142736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4</a:t>
              </a:r>
            </a:p>
          </p:txBody>
        </p:sp>
        <p:sp>
          <p:nvSpPr>
            <p:cNvPr id="124" name="Text Box 1513"/>
            <p:cNvSpPr txBox="1">
              <a:spLocks noChangeArrowheads="1"/>
            </p:cNvSpPr>
            <p:nvPr/>
          </p:nvSpPr>
          <p:spPr bwMode="auto">
            <a:xfrm>
              <a:off x="6945264" y="2116543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4</a:t>
              </a:r>
            </a:p>
          </p:txBody>
        </p:sp>
        <p:sp>
          <p:nvSpPr>
            <p:cNvPr id="125" name="Text Box 1488"/>
            <p:cNvSpPr txBox="1">
              <a:spLocks noChangeArrowheads="1"/>
            </p:cNvSpPr>
            <p:nvPr/>
          </p:nvSpPr>
          <p:spPr bwMode="auto">
            <a:xfrm>
              <a:off x="6299151" y="1507737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latin typeface="Arial Narrow" pitchFamily="34" charset="0"/>
                </a:rPr>
                <a:t>1</a:t>
              </a:r>
            </a:p>
          </p:txBody>
        </p:sp>
        <p:sp>
          <p:nvSpPr>
            <p:cNvPr id="126" name="Text Box 1488"/>
            <p:cNvSpPr txBox="1">
              <a:spLocks noChangeArrowheads="1"/>
            </p:cNvSpPr>
            <p:nvPr/>
          </p:nvSpPr>
          <p:spPr bwMode="auto">
            <a:xfrm>
              <a:off x="6297612" y="2116543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latin typeface="Arial Narrow" pitchFamily="34" charset="0"/>
                </a:rPr>
                <a:t>1</a:t>
              </a:r>
            </a:p>
          </p:txBody>
        </p:sp>
        <p:sp>
          <p:nvSpPr>
            <p:cNvPr id="127" name="Text Box 1488"/>
            <p:cNvSpPr txBox="1">
              <a:spLocks noChangeArrowheads="1"/>
            </p:cNvSpPr>
            <p:nvPr/>
          </p:nvSpPr>
          <p:spPr bwMode="auto">
            <a:xfrm>
              <a:off x="6945264" y="2734874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latin typeface="Arial Narrow" pitchFamily="34" charset="0"/>
                </a:rPr>
                <a:t>1</a:t>
              </a:r>
            </a:p>
          </p:txBody>
        </p:sp>
        <p:sp>
          <p:nvSpPr>
            <p:cNvPr id="128" name="Text Box 1502"/>
            <p:cNvSpPr txBox="1">
              <a:spLocks noChangeArrowheads="1"/>
            </p:cNvSpPr>
            <p:nvPr/>
          </p:nvSpPr>
          <p:spPr bwMode="auto">
            <a:xfrm>
              <a:off x="7542212" y="2725349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3</a:t>
              </a:r>
            </a:p>
          </p:txBody>
        </p:sp>
        <p:sp>
          <p:nvSpPr>
            <p:cNvPr id="129" name="Text Box 1502"/>
            <p:cNvSpPr txBox="1">
              <a:spLocks noChangeArrowheads="1"/>
            </p:cNvSpPr>
            <p:nvPr/>
          </p:nvSpPr>
          <p:spPr bwMode="auto">
            <a:xfrm>
              <a:off x="8199408" y="2711855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3</a:t>
              </a:r>
            </a:p>
          </p:txBody>
        </p:sp>
        <p:sp>
          <p:nvSpPr>
            <p:cNvPr id="130" name="Text Box 1488"/>
            <p:cNvSpPr txBox="1">
              <a:spLocks noChangeArrowheads="1"/>
            </p:cNvSpPr>
            <p:nvPr/>
          </p:nvSpPr>
          <p:spPr bwMode="auto">
            <a:xfrm>
              <a:off x="6297612" y="2744399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latin typeface="Arial Narrow" pitchFamily="34" charset="0"/>
                </a:rPr>
                <a:t>1</a:t>
              </a:r>
              <a:endParaRPr lang="en-GB" b="1" dirty="0">
                <a:latin typeface="Arial Narrow" pitchFamily="34" charset="0"/>
              </a:endParaRPr>
            </a:p>
          </p:txBody>
        </p:sp>
        <p:sp>
          <p:nvSpPr>
            <p:cNvPr id="131" name="Text Box 1494"/>
            <p:cNvSpPr txBox="1">
              <a:spLocks noChangeArrowheads="1"/>
            </p:cNvSpPr>
            <p:nvPr/>
          </p:nvSpPr>
          <p:spPr bwMode="auto">
            <a:xfrm>
              <a:off x="8199408" y="3360718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2</a:t>
              </a:r>
            </a:p>
          </p:txBody>
        </p:sp>
        <p:sp>
          <p:nvSpPr>
            <p:cNvPr id="132" name="Text Box 1494"/>
            <p:cNvSpPr txBox="1">
              <a:spLocks noChangeArrowheads="1"/>
            </p:cNvSpPr>
            <p:nvPr/>
          </p:nvSpPr>
          <p:spPr bwMode="auto">
            <a:xfrm>
              <a:off x="7542212" y="3379399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2</a:t>
              </a:r>
            </a:p>
          </p:txBody>
        </p:sp>
        <p:sp>
          <p:nvSpPr>
            <p:cNvPr id="133" name="Text Box 1494"/>
            <p:cNvSpPr txBox="1">
              <a:spLocks noChangeArrowheads="1"/>
            </p:cNvSpPr>
            <p:nvPr/>
          </p:nvSpPr>
          <p:spPr bwMode="auto">
            <a:xfrm>
              <a:off x="6945264" y="3379399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2</a:t>
              </a:r>
            </a:p>
          </p:txBody>
        </p:sp>
        <p:sp>
          <p:nvSpPr>
            <p:cNvPr id="134" name="Text Box 1480"/>
            <p:cNvSpPr txBox="1">
              <a:spLocks noChangeArrowheads="1"/>
            </p:cNvSpPr>
            <p:nvPr/>
          </p:nvSpPr>
          <p:spPr bwMode="auto">
            <a:xfrm>
              <a:off x="8225404" y="3922806"/>
              <a:ext cx="4010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+1</a:t>
              </a:r>
              <a:endPara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  <p:sp>
          <p:nvSpPr>
            <p:cNvPr id="135" name="Text Box 1480"/>
            <p:cNvSpPr txBox="1">
              <a:spLocks noChangeArrowheads="1"/>
            </p:cNvSpPr>
            <p:nvPr/>
          </p:nvSpPr>
          <p:spPr bwMode="auto">
            <a:xfrm>
              <a:off x="7611551" y="3911733"/>
              <a:ext cx="4010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+1</a:t>
              </a:r>
              <a:endPara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  <p:sp>
          <p:nvSpPr>
            <p:cNvPr id="136" name="Text Box 1480"/>
            <p:cNvSpPr txBox="1">
              <a:spLocks noChangeArrowheads="1"/>
            </p:cNvSpPr>
            <p:nvPr/>
          </p:nvSpPr>
          <p:spPr bwMode="auto">
            <a:xfrm>
              <a:off x="6955403" y="3936577"/>
              <a:ext cx="4010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+1</a:t>
              </a:r>
              <a:endPara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718024" y="2583681"/>
            <a:ext cx="1668434" cy="2202124"/>
            <a:chOff x="6819900" y="3918355"/>
            <a:chExt cx="1668434" cy="2202124"/>
          </a:xfrm>
        </p:grpSpPr>
        <p:sp>
          <p:nvSpPr>
            <p:cNvPr id="138" name="Text Box 1501"/>
            <p:cNvSpPr txBox="1">
              <a:spLocks noChangeArrowheads="1"/>
            </p:cNvSpPr>
            <p:nvPr/>
          </p:nvSpPr>
          <p:spPr bwMode="auto">
            <a:xfrm>
              <a:off x="7542212" y="5174469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3</a:t>
              </a:r>
            </a:p>
          </p:txBody>
        </p:sp>
        <p:sp>
          <p:nvSpPr>
            <p:cNvPr id="139" name="Text Box 1488"/>
            <p:cNvSpPr txBox="1">
              <a:spLocks noChangeArrowheads="1"/>
            </p:cNvSpPr>
            <p:nvPr/>
          </p:nvSpPr>
          <p:spPr bwMode="auto">
            <a:xfrm>
              <a:off x="8199409" y="5174469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2</a:t>
              </a:r>
            </a:p>
          </p:txBody>
        </p:sp>
        <p:sp>
          <p:nvSpPr>
            <p:cNvPr id="140" name="Text Box 1488"/>
            <p:cNvSpPr txBox="1">
              <a:spLocks noChangeArrowheads="1"/>
            </p:cNvSpPr>
            <p:nvPr/>
          </p:nvSpPr>
          <p:spPr bwMode="auto">
            <a:xfrm>
              <a:off x="6943725" y="4495982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2</a:t>
              </a:r>
            </a:p>
          </p:txBody>
        </p:sp>
        <p:sp>
          <p:nvSpPr>
            <p:cNvPr id="141" name="Text Box 1488"/>
            <p:cNvSpPr txBox="1">
              <a:spLocks noChangeArrowheads="1"/>
            </p:cNvSpPr>
            <p:nvPr/>
          </p:nvSpPr>
          <p:spPr bwMode="auto">
            <a:xfrm>
              <a:off x="7542212" y="4527184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2</a:t>
              </a:r>
            </a:p>
          </p:txBody>
        </p:sp>
        <p:sp>
          <p:nvSpPr>
            <p:cNvPr id="142" name="Text Box 1488"/>
            <p:cNvSpPr txBox="1">
              <a:spLocks noChangeArrowheads="1"/>
            </p:cNvSpPr>
            <p:nvPr/>
          </p:nvSpPr>
          <p:spPr bwMode="auto">
            <a:xfrm>
              <a:off x="7542212" y="5751147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2</a:t>
              </a:r>
            </a:p>
          </p:txBody>
        </p:sp>
        <p:sp>
          <p:nvSpPr>
            <p:cNvPr id="143" name="Text Box 1488"/>
            <p:cNvSpPr txBox="1">
              <a:spLocks noChangeArrowheads="1"/>
            </p:cNvSpPr>
            <p:nvPr/>
          </p:nvSpPr>
          <p:spPr bwMode="auto">
            <a:xfrm>
              <a:off x="8199408" y="5751147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2</a:t>
              </a:r>
            </a:p>
          </p:txBody>
        </p:sp>
        <p:sp>
          <p:nvSpPr>
            <p:cNvPr id="144" name="Text Box 1488"/>
            <p:cNvSpPr txBox="1">
              <a:spLocks noChangeArrowheads="1"/>
            </p:cNvSpPr>
            <p:nvPr/>
          </p:nvSpPr>
          <p:spPr bwMode="auto">
            <a:xfrm>
              <a:off x="8199408" y="4527184"/>
              <a:ext cx="2889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2</a:t>
              </a:r>
            </a:p>
          </p:txBody>
        </p:sp>
        <p:sp>
          <p:nvSpPr>
            <p:cNvPr id="145" name="Text Box 1488"/>
            <p:cNvSpPr txBox="1">
              <a:spLocks noChangeArrowheads="1"/>
            </p:cNvSpPr>
            <p:nvPr/>
          </p:nvSpPr>
          <p:spPr bwMode="auto">
            <a:xfrm>
              <a:off x="6943725" y="5174469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  <p:sp>
          <p:nvSpPr>
            <p:cNvPr id="146" name="Text Box 1488"/>
            <p:cNvSpPr txBox="1">
              <a:spLocks noChangeArrowheads="1"/>
            </p:cNvSpPr>
            <p:nvPr/>
          </p:nvSpPr>
          <p:spPr bwMode="auto">
            <a:xfrm>
              <a:off x="6943725" y="5751147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  <p:sp>
          <p:nvSpPr>
            <p:cNvPr id="147" name="Text Box 1480"/>
            <p:cNvSpPr txBox="1">
              <a:spLocks noChangeArrowheads="1"/>
            </p:cNvSpPr>
            <p:nvPr/>
          </p:nvSpPr>
          <p:spPr bwMode="auto">
            <a:xfrm>
              <a:off x="6819900" y="3933806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  <p:sp>
          <p:nvSpPr>
            <p:cNvPr id="148" name="Text Box 1480"/>
            <p:cNvSpPr txBox="1">
              <a:spLocks noChangeArrowheads="1"/>
            </p:cNvSpPr>
            <p:nvPr/>
          </p:nvSpPr>
          <p:spPr bwMode="auto">
            <a:xfrm>
              <a:off x="7485062" y="3918355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  <p:sp>
          <p:nvSpPr>
            <p:cNvPr id="149" name="Text Box 1480"/>
            <p:cNvSpPr txBox="1">
              <a:spLocks noChangeArrowheads="1"/>
            </p:cNvSpPr>
            <p:nvPr/>
          </p:nvSpPr>
          <p:spPr bwMode="auto">
            <a:xfrm>
              <a:off x="8104158" y="3919149"/>
              <a:ext cx="29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itchFamily="34" charset="0"/>
                </a:rPr>
                <a:t>1</a:t>
              </a:r>
              <a:endPara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itchFamily="34" charset="0"/>
              </a:endParaRPr>
            </a:p>
          </p:txBody>
        </p:sp>
      </p:grpSp>
      <p:sp>
        <p:nvSpPr>
          <p:cNvPr id="150" name="Rectangle 228"/>
          <p:cNvSpPr>
            <a:spLocks noChangeArrowheads="1"/>
          </p:cNvSpPr>
          <p:nvPr/>
        </p:nvSpPr>
        <p:spPr bwMode="auto">
          <a:xfrm>
            <a:off x="2021112" y="3173420"/>
            <a:ext cx="636588" cy="611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rgbClr val="80808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108174" y="1356079"/>
            <a:ext cx="2549526" cy="3652492"/>
            <a:chOff x="9540057" y="1283655"/>
            <a:chExt cx="2549526" cy="3652492"/>
          </a:xfrm>
          <a:solidFill>
            <a:srgbClr val="F8F8F8">
              <a:alpha val="74902"/>
            </a:srgbClr>
          </a:solidFill>
        </p:grpSpPr>
        <p:sp>
          <p:nvSpPr>
            <p:cNvPr id="152" name="Rectangle 218"/>
            <p:cNvSpPr>
              <a:spLocks noChangeArrowheads="1"/>
            </p:cNvSpPr>
            <p:nvPr/>
          </p:nvSpPr>
          <p:spPr bwMode="auto">
            <a:xfrm>
              <a:off x="9540057" y="1283655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3" name="Rectangle 225"/>
            <p:cNvSpPr>
              <a:spLocks noChangeArrowheads="1"/>
            </p:cNvSpPr>
            <p:nvPr/>
          </p:nvSpPr>
          <p:spPr bwMode="auto">
            <a:xfrm>
              <a:off x="9540057" y="1896430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4" name="Rectangle 226"/>
            <p:cNvSpPr>
              <a:spLocks noChangeArrowheads="1"/>
            </p:cNvSpPr>
            <p:nvPr/>
          </p:nvSpPr>
          <p:spPr bwMode="auto">
            <a:xfrm>
              <a:off x="10176645" y="1896430"/>
              <a:ext cx="635000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5" name="Rectangle 218"/>
            <p:cNvSpPr>
              <a:spLocks noChangeArrowheads="1"/>
            </p:cNvSpPr>
            <p:nvPr/>
          </p:nvSpPr>
          <p:spPr bwMode="auto">
            <a:xfrm>
              <a:off x="9540057" y="2488221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6" name="Rectangle 219"/>
            <p:cNvSpPr>
              <a:spLocks noChangeArrowheads="1"/>
            </p:cNvSpPr>
            <p:nvPr/>
          </p:nvSpPr>
          <p:spPr bwMode="auto">
            <a:xfrm>
              <a:off x="10176645" y="2488221"/>
              <a:ext cx="635000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7" name="Rectangle 220"/>
            <p:cNvSpPr>
              <a:spLocks noChangeArrowheads="1"/>
            </p:cNvSpPr>
            <p:nvPr/>
          </p:nvSpPr>
          <p:spPr bwMode="auto">
            <a:xfrm>
              <a:off x="10814820" y="2488221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8" name="Rectangle 221"/>
            <p:cNvSpPr>
              <a:spLocks noChangeArrowheads="1"/>
            </p:cNvSpPr>
            <p:nvPr/>
          </p:nvSpPr>
          <p:spPr bwMode="auto">
            <a:xfrm>
              <a:off x="11452995" y="2488221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9" name="Rectangle 225"/>
            <p:cNvSpPr>
              <a:spLocks noChangeArrowheads="1"/>
            </p:cNvSpPr>
            <p:nvPr/>
          </p:nvSpPr>
          <p:spPr bwMode="auto">
            <a:xfrm>
              <a:off x="9540057" y="3100996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0" name="Rectangle 226"/>
            <p:cNvSpPr>
              <a:spLocks noChangeArrowheads="1"/>
            </p:cNvSpPr>
            <p:nvPr/>
          </p:nvSpPr>
          <p:spPr bwMode="auto">
            <a:xfrm>
              <a:off x="10176645" y="3100996"/>
              <a:ext cx="635000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1" name="Rectangle 227"/>
            <p:cNvSpPr>
              <a:spLocks noChangeArrowheads="1"/>
            </p:cNvSpPr>
            <p:nvPr/>
          </p:nvSpPr>
          <p:spPr bwMode="auto">
            <a:xfrm>
              <a:off x="10814820" y="3100996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2" name="Rectangle 218"/>
            <p:cNvSpPr>
              <a:spLocks noChangeArrowheads="1"/>
            </p:cNvSpPr>
            <p:nvPr/>
          </p:nvSpPr>
          <p:spPr bwMode="auto">
            <a:xfrm>
              <a:off x="9540057" y="3712184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3" name="Rectangle 219"/>
            <p:cNvSpPr>
              <a:spLocks noChangeArrowheads="1"/>
            </p:cNvSpPr>
            <p:nvPr/>
          </p:nvSpPr>
          <p:spPr bwMode="auto">
            <a:xfrm>
              <a:off x="10176645" y="3712184"/>
              <a:ext cx="635000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4" name="Rectangle 220"/>
            <p:cNvSpPr>
              <a:spLocks noChangeArrowheads="1"/>
            </p:cNvSpPr>
            <p:nvPr/>
          </p:nvSpPr>
          <p:spPr bwMode="auto">
            <a:xfrm>
              <a:off x="10814820" y="3712184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5" name="Rectangle 221"/>
            <p:cNvSpPr>
              <a:spLocks noChangeArrowheads="1"/>
            </p:cNvSpPr>
            <p:nvPr/>
          </p:nvSpPr>
          <p:spPr bwMode="auto">
            <a:xfrm>
              <a:off x="11452995" y="3712184"/>
              <a:ext cx="636588" cy="612775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6" name="Rectangle 225"/>
            <p:cNvSpPr>
              <a:spLocks noChangeArrowheads="1"/>
            </p:cNvSpPr>
            <p:nvPr/>
          </p:nvSpPr>
          <p:spPr bwMode="auto">
            <a:xfrm>
              <a:off x="9540057" y="4324959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7" name="Rectangle 226"/>
            <p:cNvSpPr>
              <a:spLocks noChangeArrowheads="1"/>
            </p:cNvSpPr>
            <p:nvPr/>
          </p:nvSpPr>
          <p:spPr bwMode="auto">
            <a:xfrm>
              <a:off x="10176645" y="4324959"/>
              <a:ext cx="635000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8" name="Rectangle 227"/>
            <p:cNvSpPr>
              <a:spLocks noChangeArrowheads="1"/>
            </p:cNvSpPr>
            <p:nvPr/>
          </p:nvSpPr>
          <p:spPr bwMode="auto">
            <a:xfrm>
              <a:off x="10814820" y="4324959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9" name="Rectangle 228"/>
            <p:cNvSpPr>
              <a:spLocks noChangeArrowheads="1"/>
            </p:cNvSpPr>
            <p:nvPr/>
          </p:nvSpPr>
          <p:spPr bwMode="auto">
            <a:xfrm>
              <a:off x="11452995" y="4324959"/>
              <a:ext cx="636588" cy="611188"/>
            </a:xfrm>
            <a:prstGeom prst="rect">
              <a:avLst/>
            </a:prstGeom>
            <a:grpFill/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2657699" y="3173420"/>
            <a:ext cx="635000" cy="1835151"/>
            <a:chOff x="12089582" y="3100996"/>
            <a:chExt cx="635000" cy="1835151"/>
          </a:xfrm>
        </p:grpSpPr>
        <p:sp>
          <p:nvSpPr>
            <p:cNvPr id="171" name="Rectangle 229"/>
            <p:cNvSpPr>
              <a:spLocks noChangeArrowheads="1"/>
            </p:cNvSpPr>
            <p:nvPr/>
          </p:nvSpPr>
          <p:spPr bwMode="auto">
            <a:xfrm>
              <a:off x="12089582" y="3100996"/>
              <a:ext cx="635000" cy="611188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FF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2" name="Rectangle 222"/>
            <p:cNvSpPr>
              <a:spLocks noChangeArrowheads="1"/>
            </p:cNvSpPr>
            <p:nvPr/>
          </p:nvSpPr>
          <p:spPr bwMode="auto">
            <a:xfrm>
              <a:off x="12089582" y="3712184"/>
              <a:ext cx="635000" cy="612775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FF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3" name="Rectangle 229"/>
            <p:cNvSpPr>
              <a:spLocks noChangeArrowheads="1"/>
            </p:cNvSpPr>
            <p:nvPr/>
          </p:nvSpPr>
          <p:spPr bwMode="auto">
            <a:xfrm>
              <a:off x="12089582" y="4324959"/>
              <a:ext cx="635000" cy="611188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FF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657699" y="2560645"/>
            <a:ext cx="1274763" cy="2447926"/>
            <a:chOff x="12089582" y="2488221"/>
            <a:chExt cx="1274763" cy="2447926"/>
          </a:xfrm>
        </p:grpSpPr>
        <p:sp>
          <p:nvSpPr>
            <p:cNvPr id="175" name="Rectangle 222"/>
            <p:cNvSpPr>
              <a:spLocks noChangeArrowheads="1"/>
            </p:cNvSpPr>
            <p:nvPr/>
          </p:nvSpPr>
          <p:spPr bwMode="auto">
            <a:xfrm>
              <a:off x="12089582" y="2488221"/>
              <a:ext cx="635000" cy="6127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6" name="Rectangle 223"/>
            <p:cNvSpPr>
              <a:spLocks noChangeArrowheads="1"/>
            </p:cNvSpPr>
            <p:nvPr/>
          </p:nvSpPr>
          <p:spPr bwMode="auto">
            <a:xfrm>
              <a:off x="12727757" y="2488221"/>
              <a:ext cx="636588" cy="6127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7" name="Rectangle 230"/>
            <p:cNvSpPr>
              <a:spLocks noChangeArrowheads="1"/>
            </p:cNvSpPr>
            <p:nvPr/>
          </p:nvSpPr>
          <p:spPr bwMode="auto">
            <a:xfrm>
              <a:off x="12727757" y="3100996"/>
              <a:ext cx="636588" cy="6111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8" name="Rectangle 223"/>
            <p:cNvSpPr>
              <a:spLocks noChangeArrowheads="1"/>
            </p:cNvSpPr>
            <p:nvPr/>
          </p:nvSpPr>
          <p:spPr bwMode="auto">
            <a:xfrm>
              <a:off x="12727757" y="3712184"/>
              <a:ext cx="636588" cy="6127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9" name="Rectangle 230"/>
            <p:cNvSpPr>
              <a:spLocks noChangeArrowheads="1"/>
            </p:cNvSpPr>
            <p:nvPr/>
          </p:nvSpPr>
          <p:spPr bwMode="auto">
            <a:xfrm>
              <a:off x="12727757" y="4324959"/>
              <a:ext cx="636588" cy="6111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>
              <a:solidFill>
                <a:srgbClr val="80808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80" name="Rectangle 2"/>
          <p:cNvSpPr txBox="1">
            <a:spLocks/>
          </p:cNvSpPr>
          <p:nvPr/>
        </p:nvSpPr>
        <p:spPr>
          <a:xfrm>
            <a:off x="4572000" y="51470"/>
            <a:ext cx="239640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Influence Maps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25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1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676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51520" y="4011910"/>
            <a:ext cx="3881747" cy="785242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512" y="4011910"/>
            <a:ext cx="3953755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Board Game AI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2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dright">
            <a:hlinkClick r:id="rId2" tooltip="adright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147814"/>
            <a:ext cx="2775704" cy="18389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9" descr="[chess_opening.jpg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789" y="3152041"/>
            <a:ext cx="2358987" cy="18173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1162" y="3167454"/>
            <a:ext cx="2361517" cy="18192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69776" y="555526"/>
            <a:ext cx="87227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first applications of AI in computer games was applied to playing board games (e.g. Chess, Tic-Tac-Toe, Go, etc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.).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Most board game algorithms assume two-players (but often can be extended to cater for more players). Depending upon the game, players can make moves or take their turn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8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B47D2C-014E-4B1E-BB0F-2F1DB208DE37}"/>
</file>

<file path=customXml/itemProps2.xml><?xml version="1.0" encoding="utf-8"?>
<ds:datastoreItem xmlns:ds="http://schemas.openxmlformats.org/officeDocument/2006/customXml" ds:itemID="{52F0F1EE-BECA-45F0-A8B3-79050BEF5E68}"/>
</file>

<file path=customXml/itemProps3.xml><?xml version="1.0" encoding="utf-8"?>
<ds:datastoreItem xmlns:ds="http://schemas.openxmlformats.org/officeDocument/2006/customXml" ds:itemID="{962FCF8B-3852-4A7F-AF9C-F1580B9A3B82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1237</Words>
  <Application>Microsoft Office PowerPoint</Application>
  <PresentationFormat>On-screen Show (16:9)</PresentationFormat>
  <Paragraphs>225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Narrow</vt:lpstr>
      <vt:lpstr>Calibri</vt:lpstr>
      <vt:lpstr>Georgia</vt:lpstr>
      <vt:lpstr>Trebuchet MS</vt:lpstr>
      <vt:lpstr>Slipstream</vt:lpstr>
      <vt:lpstr>Tactical and Strategic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2014-12-11T16:12:35Z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